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5" r:id="rId4"/>
  </p:sldMasterIdLst>
  <p:notesMasterIdLst>
    <p:notesMasterId r:id="rId5"/>
  </p:notesMasterIdLst>
  <p:sldIdLst>
    <p:sldId id="256" r:id="rId6"/>
    <p:sldId id="257" r:id="rId7"/>
    <p:sldId id="258" r:id="rId8"/>
    <p:sldId id="259" r:id="rId9"/>
    <p:sldId id="260" r:id="rId10"/>
    <p:sldId id="261" r:id="rId11"/>
  </p:sldIdLst>
  <p:sldSz cy="6858000" cx="12192000"/>
  <p:notesSz cx="6858000" cy="9144000"/>
  <p:embeddedFontLst>
    <p:embeddedFont>
      <p:font typeface="Nunito SemiBold"/>
      <p:regular r:id="rId12"/>
      <p:bold r:id="rId13"/>
      <p:italic r:id="rId14"/>
      <p:boldItalic r:id="rId15"/>
    </p:embeddedFont>
    <p:embeddedFont>
      <p:font typeface="Nuni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2" name="Micael da Costa"/>
  <p:cmAuthor clrIdx="1" id="1" initials="" lastIdx="2" name="Deleted user"/>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NunitoSemiBold-bold.fntdata"/><Relationship Id="rId12" Type="http://schemas.openxmlformats.org/officeDocument/2006/relationships/font" Target="fonts/NunitoSemiBold-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NunitoSemiBold-boldItalic.fntdata"/><Relationship Id="rId14" Type="http://schemas.openxmlformats.org/officeDocument/2006/relationships/font" Target="fonts/NunitoSemiBold-italic.fntdata"/><Relationship Id="rId17" Type="http://schemas.openxmlformats.org/officeDocument/2006/relationships/font" Target="fonts/Nunito-bold.fntdata"/><Relationship Id="rId16" Type="http://schemas.openxmlformats.org/officeDocument/2006/relationships/font" Target="fonts/Nunito-regular.fntdata"/><Relationship Id="rId5" Type="http://schemas.openxmlformats.org/officeDocument/2006/relationships/notesMaster" Target="notesMasters/notesMaster1.xml"/><Relationship Id="rId19" Type="http://schemas.openxmlformats.org/officeDocument/2006/relationships/font" Target="fonts/Nunito-boldItalic.fntdata"/><Relationship Id="rId6" Type="http://schemas.openxmlformats.org/officeDocument/2006/relationships/slide" Target="slides/slide1.xml"/><Relationship Id="rId18" Type="http://schemas.openxmlformats.org/officeDocument/2006/relationships/font" Target="fonts/Nunito-italic.fntdata"/><Relationship Id="rId7" Type="http://schemas.openxmlformats.org/officeDocument/2006/relationships/slide" Target="slides/slide2.xml"/><Relationship Id="rId8" Type="http://schemas.openxmlformats.org/officeDocument/2006/relationships/slide" Target="slides/slide3.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0-09-17T05:34:36.307">
    <p:pos x="6000" y="0"/>
    <p:text>These should really be done as a sequence diagram, a flow chart is not good at showing the interaction of multiple actors over a period of time.  But it's ok for this (no point redoing)</p:text>
  </p:cm>
  <p:cm authorId="1" idx="1" dt="2020-09-17T05:34:36.307">
    <p:pos x="6000" y="0"/>
    <p:text>Yeah makes sense.</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0-09-16T14:45:25.552">
    <p:pos x="2461" y="3539"/>
    <p:text>Have we decided how we will apply the lock?</p:text>
  </p:cm>
  <p:cm authorId="1" idx="2" dt="2020-09-17T05:37:09.964">
    <p:pos x="432" y="686"/>
    <p:text>@m.dacosta@kokonetworks.com we will use select for update query for it. It applies lock on the retrieved row from being read, update and delete by other transaction until the current transaction ends.
https://www.postgresql.org/docs/9.0/sql-select.html#SQL-FOR-UPDATE-SHARE</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3" name="Google Shape;163;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9" name="Google Shape;169;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98a8293565_0_2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6" name="Google Shape;196;g98a8293565_0_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8dcfe5f03d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8dcfe5f03d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4" name="Google Shape;224;g8dcfe5f03d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9815ccd606_1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9815ccd606_1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2" name="Google Shape;232;g9815ccd606_1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98a8293565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98a8293565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40" name="Google Shape;240;g98a8293565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image" Target="../media/image1.png"/><Relationship Id="rId4" Type="http://schemas.openxmlformats.org/officeDocument/2006/relationships/image" Target="../media/image12.png"/><Relationship Id="rId5" Type="http://schemas.openxmlformats.org/officeDocument/2006/relationships/image" Target="../media/image1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9.png"/><Relationship Id="rId4" Type="http://schemas.openxmlformats.org/officeDocument/2006/relationships/image" Target="../media/image1.png"/><Relationship Id="rId5" Type="http://schemas.openxmlformats.org/officeDocument/2006/relationships/image" Target="../media/image12.png"/><Relationship Id="rId6" Type="http://schemas.openxmlformats.org/officeDocument/2006/relationships/image" Target="../media/image1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ront page">
  <p:cSld name="Front page">
    <p:spTree>
      <p:nvGrpSpPr>
        <p:cNvPr id="13" name="Shape 13"/>
        <p:cNvGrpSpPr/>
        <p:nvPr/>
      </p:nvGrpSpPr>
      <p:grpSpPr>
        <a:xfrm>
          <a:off x="0" y="0"/>
          <a:ext cx="0" cy="0"/>
          <a:chOff x="0" y="0"/>
          <a:chExt cx="0" cy="0"/>
        </a:xfrm>
      </p:grpSpPr>
      <p:pic>
        <p:nvPicPr>
          <p:cNvPr id="14" name="Google Shape;14;p2"/>
          <p:cNvPicPr preferRelativeResize="0"/>
          <p:nvPr/>
        </p:nvPicPr>
        <p:blipFill rotWithShape="1">
          <a:blip r:embed="rId2">
            <a:alphaModFix/>
          </a:blip>
          <a:srcRect b="0" l="0" r="0" t="0"/>
          <a:stretch/>
        </p:blipFill>
        <p:spPr>
          <a:xfrm>
            <a:off x="1588" y="1588"/>
            <a:ext cx="1588" cy="1588"/>
          </a:xfrm>
          <a:prstGeom prst="rect">
            <a:avLst/>
          </a:prstGeom>
          <a:noFill/>
          <a:ln>
            <a:noFill/>
          </a:ln>
        </p:spPr>
      </p:pic>
      <p:sp>
        <p:nvSpPr>
          <p:cNvPr id="15" name="Google Shape;15;p2"/>
          <p:cNvSpPr txBox="1"/>
          <p:nvPr>
            <p:ph type="title"/>
          </p:nvPr>
        </p:nvSpPr>
        <p:spPr>
          <a:xfrm>
            <a:off x="6257925" y="2738154"/>
            <a:ext cx="5369533"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1" sz="3600">
                <a:latin typeface="Nunito"/>
                <a:ea typeface="Nunito"/>
                <a:cs typeface="Nunito"/>
                <a:sym typeface="Nunito"/>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pic>
        <p:nvPicPr>
          <p:cNvPr id="16" name="Google Shape;16;p2"/>
          <p:cNvPicPr preferRelativeResize="0"/>
          <p:nvPr/>
        </p:nvPicPr>
        <p:blipFill rotWithShape="1">
          <a:blip r:embed="rId3">
            <a:alphaModFix/>
          </a:blip>
          <a:srcRect b="0" l="0" r="0" t="0"/>
          <a:stretch/>
        </p:blipFill>
        <p:spPr>
          <a:xfrm>
            <a:off x="10428629" y="104775"/>
            <a:ext cx="1514475" cy="1514475"/>
          </a:xfrm>
          <a:prstGeom prst="rect">
            <a:avLst/>
          </a:prstGeom>
          <a:noFill/>
          <a:ln>
            <a:noFill/>
          </a:ln>
        </p:spPr>
      </p:pic>
      <p:sp>
        <p:nvSpPr>
          <p:cNvPr id="17" name="Google Shape;17;p2"/>
          <p:cNvSpPr txBox="1"/>
          <p:nvPr>
            <p:ph idx="1" type="subTitle"/>
          </p:nvPr>
        </p:nvSpPr>
        <p:spPr>
          <a:xfrm>
            <a:off x="6257924" y="3711370"/>
            <a:ext cx="5369533"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grpSp>
        <p:nvGrpSpPr>
          <p:cNvPr id="18" name="Google Shape;18;p2"/>
          <p:cNvGrpSpPr/>
          <p:nvPr/>
        </p:nvGrpSpPr>
        <p:grpSpPr>
          <a:xfrm>
            <a:off x="0" y="-446"/>
            <a:ext cx="8094368" cy="6867144"/>
            <a:chOff x="0" y="-446"/>
            <a:chExt cx="8094368" cy="6867144"/>
          </a:xfrm>
        </p:grpSpPr>
        <p:pic>
          <p:nvPicPr>
            <p:cNvPr descr="Image" id="19" name="Google Shape;19;p2"/>
            <p:cNvPicPr preferRelativeResize="0"/>
            <p:nvPr/>
          </p:nvPicPr>
          <p:blipFill rotWithShape="1">
            <a:blip r:embed="rId4">
              <a:alphaModFix/>
            </a:blip>
            <a:srcRect b="369" l="0" r="0" t="0"/>
            <a:stretch/>
          </p:blipFill>
          <p:spPr>
            <a:xfrm>
              <a:off x="0" y="3695"/>
              <a:ext cx="8094368" cy="6858000"/>
            </a:xfrm>
            <a:prstGeom prst="rect">
              <a:avLst/>
            </a:prstGeom>
            <a:noFill/>
            <a:ln>
              <a:noFill/>
            </a:ln>
          </p:spPr>
        </p:pic>
        <p:pic>
          <p:nvPicPr>
            <p:cNvPr descr="Image" id="20" name="Google Shape;20;p2"/>
            <p:cNvPicPr preferRelativeResize="0"/>
            <p:nvPr/>
          </p:nvPicPr>
          <p:blipFill rotWithShape="1">
            <a:blip r:embed="rId5">
              <a:alphaModFix amt="72000"/>
            </a:blip>
            <a:srcRect b="0" l="0" r="0" t="0"/>
            <a:stretch/>
          </p:blipFill>
          <p:spPr>
            <a:xfrm>
              <a:off x="0" y="-446"/>
              <a:ext cx="7119846" cy="6867144"/>
            </a:xfrm>
            <a:prstGeom prst="rect">
              <a:avLst/>
            </a:prstGeom>
            <a:noFill/>
            <a:ln>
              <a:noFill/>
            </a:ln>
          </p:spPr>
        </p:pic>
      </p:grpSp>
      <p:cxnSp>
        <p:nvCxnSpPr>
          <p:cNvPr id="21" name="Google Shape;21;p2"/>
          <p:cNvCxnSpPr/>
          <p:nvPr/>
        </p:nvCxnSpPr>
        <p:spPr>
          <a:xfrm>
            <a:off x="6257924" y="3493138"/>
            <a:ext cx="5369533" cy="0"/>
          </a:xfrm>
          <a:prstGeom prst="straightConnector1">
            <a:avLst/>
          </a:prstGeom>
          <a:noFill/>
          <a:ln cap="flat" cmpd="sng" w="9525">
            <a:solidFill>
              <a:schemeClr val="dk1"/>
            </a:solidFill>
            <a:prstDash val="solid"/>
            <a:miter lim="800000"/>
            <a:headEnd len="sm" w="sm" type="none"/>
            <a:tailEnd len="sm" w="sm" type="none"/>
          </a:ln>
        </p:spPr>
      </p:cxnSp>
      <p:sp>
        <p:nvSpPr>
          <p:cNvPr id="22" name="Google Shape;22;p2"/>
          <p:cNvSpPr txBox="1"/>
          <p:nvPr>
            <p:ph idx="11" type="ftr"/>
          </p:nvPr>
        </p:nvSpPr>
        <p:spPr>
          <a:xfrm>
            <a:off x="8406634" y="5755767"/>
            <a:ext cx="3220824" cy="441361"/>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SzPts val="1400"/>
              <a:buNone/>
              <a:defRPr b="0" i="0" sz="2000" u="none" cap="none" strike="noStrike">
                <a:solidFill>
                  <a:schemeClr val="dk1"/>
                </a:solidFill>
                <a:latin typeface="Nunito"/>
                <a:ea typeface="Nunito"/>
                <a:cs typeface="Nunito"/>
                <a:sym typeface="Nunito"/>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3" name="Google Shape;23;p2"/>
          <p:cNvSpPr txBox="1"/>
          <p:nvPr/>
        </p:nvSpPr>
        <p:spPr>
          <a:xfrm>
            <a:off x="8406634" y="6592079"/>
            <a:ext cx="3683510"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6">
  <p:cSld name="Section break 6">
    <p:spTree>
      <p:nvGrpSpPr>
        <p:cNvPr id="91" name="Shape 91"/>
        <p:cNvGrpSpPr/>
        <p:nvPr/>
      </p:nvGrpSpPr>
      <p:grpSpPr>
        <a:xfrm>
          <a:off x="0" y="0"/>
          <a:ext cx="0" cy="0"/>
          <a:chOff x="0" y="0"/>
          <a:chExt cx="0" cy="0"/>
        </a:xfrm>
      </p:grpSpPr>
      <p:pic>
        <p:nvPicPr>
          <p:cNvPr id="92" name="Google Shape;92;p11"/>
          <p:cNvPicPr preferRelativeResize="0"/>
          <p:nvPr/>
        </p:nvPicPr>
        <p:blipFill rotWithShape="1">
          <a:blip r:embed="rId2">
            <a:alphaModFix/>
          </a:blip>
          <a:srcRect b="0" l="0" r="0" t="0"/>
          <a:stretch/>
        </p:blipFill>
        <p:spPr>
          <a:xfrm>
            <a:off x="0" y="0"/>
            <a:ext cx="12197954" cy="6858000"/>
          </a:xfrm>
          <a:prstGeom prst="rect">
            <a:avLst/>
          </a:prstGeom>
          <a:noFill/>
          <a:ln>
            <a:noFill/>
          </a:ln>
        </p:spPr>
      </p:pic>
      <p:pic>
        <p:nvPicPr>
          <p:cNvPr descr="Image" id="93" name="Google Shape;93;p11"/>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94" name="Google Shape;94;p11"/>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95" name="Google Shape;95;p11"/>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96" name="Google Shape;96;p11"/>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97" name="Google Shape;97;p11"/>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98" name="Google Shape;98;p11"/>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7">
  <p:cSld name="Section break 7">
    <p:spTree>
      <p:nvGrpSpPr>
        <p:cNvPr id="99" name="Shape 99"/>
        <p:cNvGrpSpPr/>
        <p:nvPr/>
      </p:nvGrpSpPr>
      <p:grpSpPr>
        <a:xfrm>
          <a:off x="0" y="0"/>
          <a:ext cx="0" cy="0"/>
          <a:chOff x="0" y="0"/>
          <a:chExt cx="0" cy="0"/>
        </a:xfrm>
      </p:grpSpPr>
      <p:pic>
        <p:nvPicPr>
          <p:cNvPr id="100" name="Google Shape;100;p12"/>
          <p:cNvPicPr preferRelativeResize="0"/>
          <p:nvPr/>
        </p:nvPicPr>
        <p:blipFill rotWithShape="1">
          <a:blip r:embed="rId2">
            <a:alphaModFix/>
          </a:blip>
          <a:srcRect b="0" l="0" r="0" t="0"/>
          <a:stretch/>
        </p:blipFill>
        <p:spPr>
          <a:xfrm>
            <a:off x="-6350" y="0"/>
            <a:ext cx="12204700" cy="6861793"/>
          </a:xfrm>
          <a:prstGeom prst="rect">
            <a:avLst/>
          </a:prstGeom>
          <a:noFill/>
          <a:ln>
            <a:noFill/>
          </a:ln>
        </p:spPr>
      </p:pic>
      <p:pic>
        <p:nvPicPr>
          <p:cNvPr descr="Image" id="101" name="Google Shape;101;p12"/>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02" name="Google Shape;102;p12"/>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03" name="Google Shape;103;p12"/>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04" name="Google Shape;104;p12"/>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05" name="Google Shape;105;p12"/>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06" name="Google Shape;106;p12"/>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8">
  <p:cSld name="Section break 8">
    <p:spTree>
      <p:nvGrpSpPr>
        <p:cNvPr id="107" name="Shape 107"/>
        <p:cNvGrpSpPr/>
        <p:nvPr/>
      </p:nvGrpSpPr>
      <p:grpSpPr>
        <a:xfrm>
          <a:off x="0" y="0"/>
          <a:ext cx="0" cy="0"/>
          <a:chOff x="0" y="0"/>
          <a:chExt cx="0" cy="0"/>
        </a:xfrm>
      </p:grpSpPr>
      <p:pic>
        <p:nvPicPr>
          <p:cNvPr id="108" name="Google Shape;108;p13"/>
          <p:cNvPicPr preferRelativeResize="0"/>
          <p:nvPr/>
        </p:nvPicPr>
        <p:blipFill rotWithShape="1">
          <a:blip r:embed="rId2">
            <a:alphaModFix/>
          </a:blip>
          <a:srcRect b="0" l="0" r="0" t="0"/>
          <a:stretch/>
        </p:blipFill>
        <p:spPr>
          <a:xfrm>
            <a:off x="0" y="0"/>
            <a:ext cx="12197953" cy="6858000"/>
          </a:xfrm>
          <a:prstGeom prst="rect">
            <a:avLst/>
          </a:prstGeom>
          <a:noFill/>
          <a:ln>
            <a:noFill/>
          </a:ln>
        </p:spPr>
      </p:pic>
      <p:pic>
        <p:nvPicPr>
          <p:cNvPr descr="Image" id="109" name="Google Shape;109;p1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10" name="Google Shape;110;p13"/>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11" name="Google Shape;111;p13"/>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12" name="Google Shape;112;p13"/>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13" name="Google Shape;113;p13"/>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14" name="Google Shape;114;p13"/>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9">
  <p:cSld name="Section break 9">
    <p:spTree>
      <p:nvGrpSpPr>
        <p:cNvPr id="115" name="Shape 115"/>
        <p:cNvGrpSpPr/>
        <p:nvPr/>
      </p:nvGrpSpPr>
      <p:grpSpPr>
        <a:xfrm>
          <a:off x="0" y="0"/>
          <a:ext cx="0" cy="0"/>
          <a:chOff x="0" y="0"/>
          <a:chExt cx="0" cy="0"/>
        </a:xfrm>
      </p:grpSpPr>
      <p:pic>
        <p:nvPicPr>
          <p:cNvPr id="116" name="Google Shape;116;p14"/>
          <p:cNvPicPr preferRelativeResize="0"/>
          <p:nvPr/>
        </p:nvPicPr>
        <p:blipFill rotWithShape="1">
          <a:blip r:embed="rId2">
            <a:alphaModFix/>
          </a:blip>
          <a:srcRect b="0" l="0" r="0" t="0"/>
          <a:stretch/>
        </p:blipFill>
        <p:spPr>
          <a:xfrm>
            <a:off x="0" y="0"/>
            <a:ext cx="12197859" cy="6858000"/>
          </a:xfrm>
          <a:prstGeom prst="rect">
            <a:avLst/>
          </a:prstGeom>
          <a:noFill/>
          <a:ln>
            <a:noFill/>
          </a:ln>
        </p:spPr>
      </p:pic>
      <p:pic>
        <p:nvPicPr>
          <p:cNvPr descr="Image" id="117" name="Google Shape;117;p14"/>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118" name="Google Shape;118;p14"/>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119" name="Google Shape;119;p14"/>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20" name="Google Shape;120;p14"/>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121" name="Google Shape;121;p14"/>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22" name="Google Shape;122;p14"/>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ack page (with disclaimer)">
  <p:cSld name="1_Back page (with disclaimer)">
    <p:spTree>
      <p:nvGrpSpPr>
        <p:cNvPr id="123" name="Shape 123"/>
        <p:cNvGrpSpPr/>
        <p:nvPr/>
      </p:nvGrpSpPr>
      <p:grpSpPr>
        <a:xfrm>
          <a:off x="0" y="0"/>
          <a:ext cx="0" cy="0"/>
          <a:chOff x="0" y="0"/>
          <a:chExt cx="0" cy="0"/>
        </a:xfrm>
      </p:grpSpPr>
      <p:pic>
        <p:nvPicPr>
          <p:cNvPr descr="Image" id="124" name="Google Shape;124;p15"/>
          <p:cNvPicPr preferRelativeResize="0"/>
          <p:nvPr/>
        </p:nvPicPr>
        <p:blipFill rotWithShape="1">
          <a:blip r:embed="rId2">
            <a:alphaModFix/>
          </a:blip>
          <a:srcRect b="26811" l="0" r="0" t="26811"/>
          <a:stretch/>
        </p:blipFill>
        <p:spPr>
          <a:xfrm>
            <a:off x="0" y="0"/>
            <a:ext cx="12192001" cy="6858000"/>
          </a:xfrm>
          <a:prstGeom prst="rect">
            <a:avLst/>
          </a:prstGeom>
          <a:noFill/>
          <a:ln>
            <a:noFill/>
          </a:ln>
        </p:spPr>
      </p:pic>
      <p:pic>
        <p:nvPicPr>
          <p:cNvPr descr="Image" id="125" name="Google Shape;125;p15"/>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sp>
        <p:nvSpPr>
          <p:cNvPr id="126" name="Google Shape;126;p15"/>
          <p:cNvSpPr txBox="1"/>
          <p:nvPr>
            <p:ph idx="1" type="subTitle"/>
          </p:nvPr>
        </p:nvSpPr>
        <p:spPr>
          <a:xfrm>
            <a:off x="6856431" y="2580838"/>
            <a:ext cx="4891346" cy="476795"/>
          </a:xfrm>
          <a:prstGeom prst="rect">
            <a:avLst/>
          </a:prstGeom>
          <a:noFill/>
          <a:ln>
            <a:noFill/>
          </a:ln>
        </p:spPr>
        <p:txBody>
          <a:bodyPr anchorCtr="0" anchor="ctr" bIns="45700" lIns="91425" spcFirstLastPara="1" rIns="91425" wrap="square" tIns="45700">
            <a:noAutofit/>
          </a:bodyPr>
          <a:lstStyle>
            <a:lvl1pPr lv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27" name="Google Shape;127;p15"/>
          <p:cNvSpPr txBox="1"/>
          <p:nvPr/>
        </p:nvSpPr>
        <p:spPr>
          <a:xfrm>
            <a:off x="6877481" y="1463950"/>
            <a:ext cx="4891344" cy="968539"/>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3200" u="none" cap="none" strike="noStrike">
                <a:solidFill>
                  <a:schemeClr val="dk1"/>
                </a:solidFill>
                <a:latin typeface="Nunito SemiBold"/>
                <a:ea typeface="Nunito SemiBold"/>
                <a:cs typeface="Nunito SemiBold"/>
                <a:sym typeface="Nunito SemiBold"/>
              </a:rPr>
              <a:t>For more information, contact:</a:t>
            </a:r>
            <a:endParaRPr b="0" i="0" sz="3200" u="none" cap="none" strike="noStrike">
              <a:solidFill>
                <a:schemeClr val="dk1"/>
              </a:solidFill>
              <a:latin typeface="Nunito SemiBold"/>
              <a:ea typeface="Nunito SemiBold"/>
              <a:cs typeface="Nunito SemiBold"/>
              <a:sym typeface="Nunito SemiBold"/>
            </a:endParaRPr>
          </a:p>
        </p:txBody>
      </p:sp>
      <p:sp>
        <p:nvSpPr>
          <p:cNvPr id="128" name="Google Shape;128;p15"/>
          <p:cNvSpPr txBox="1"/>
          <p:nvPr/>
        </p:nvSpPr>
        <p:spPr>
          <a:xfrm>
            <a:off x="8370215" y="6592060"/>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Back page (with disclaimer)">
  <p:cSld name="2_Back page (with disclaimer)">
    <p:spTree>
      <p:nvGrpSpPr>
        <p:cNvPr id="129" name="Shape 129"/>
        <p:cNvGrpSpPr/>
        <p:nvPr/>
      </p:nvGrpSpPr>
      <p:grpSpPr>
        <a:xfrm>
          <a:off x="0" y="0"/>
          <a:ext cx="0" cy="0"/>
          <a:chOff x="0" y="0"/>
          <a:chExt cx="0" cy="0"/>
        </a:xfrm>
      </p:grpSpPr>
      <p:pic>
        <p:nvPicPr>
          <p:cNvPr descr="Image" id="130" name="Google Shape;130;p16"/>
          <p:cNvPicPr preferRelativeResize="0"/>
          <p:nvPr/>
        </p:nvPicPr>
        <p:blipFill rotWithShape="1">
          <a:blip r:embed="rId2">
            <a:alphaModFix/>
          </a:blip>
          <a:srcRect b="26811" l="0" r="0" t="26811"/>
          <a:stretch/>
        </p:blipFill>
        <p:spPr>
          <a:xfrm>
            <a:off x="0" y="0"/>
            <a:ext cx="12192001" cy="6858000"/>
          </a:xfrm>
          <a:prstGeom prst="rect">
            <a:avLst/>
          </a:prstGeom>
          <a:noFill/>
          <a:ln>
            <a:noFill/>
          </a:ln>
        </p:spPr>
      </p:pic>
      <p:pic>
        <p:nvPicPr>
          <p:cNvPr descr="Image" id="131" name="Google Shape;131;p16"/>
          <p:cNvPicPr preferRelativeResize="0"/>
          <p:nvPr/>
        </p:nvPicPr>
        <p:blipFill rotWithShape="1">
          <a:blip r:embed="rId3">
            <a:alphaModFix/>
          </a:blip>
          <a:srcRect b="0" l="0" r="0" t="0"/>
          <a:stretch/>
        </p:blipFill>
        <p:spPr>
          <a:xfrm>
            <a:off x="-14126" y="-12701"/>
            <a:ext cx="8079435" cy="6870701"/>
          </a:xfrm>
          <a:prstGeom prst="rect">
            <a:avLst/>
          </a:prstGeom>
          <a:noFill/>
          <a:ln>
            <a:noFill/>
          </a:ln>
        </p:spPr>
      </p:pic>
      <p:cxnSp>
        <p:nvCxnSpPr>
          <p:cNvPr id="132" name="Google Shape;132;p16"/>
          <p:cNvCxnSpPr/>
          <p:nvPr/>
        </p:nvCxnSpPr>
        <p:spPr>
          <a:xfrm>
            <a:off x="6877482" y="3079750"/>
            <a:ext cx="4891346"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33" name="Google Shape;133;p16"/>
          <p:cNvPicPr preferRelativeResize="0"/>
          <p:nvPr/>
        </p:nvPicPr>
        <p:blipFill rotWithShape="1">
          <a:blip r:embed="rId4">
            <a:alphaModFix/>
          </a:blip>
          <a:srcRect b="0" l="0" r="0" t="0"/>
          <a:stretch/>
        </p:blipFill>
        <p:spPr>
          <a:xfrm>
            <a:off x="6877482" y="2771204"/>
            <a:ext cx="216002" cy="205324"/>
          </a:xfrm>
          <a:prstGeom prst="rect">
            <a:avLst/>
          </a:prstGeom>
          <a:noFill/>
          <a:ln>
            <a:noFill/>
          </a:ln>
        </p:spPr>
      </p:pic>
      <p:pic>
        <p:nvPicPr>
          <p:cNvPr descr="Image" id="134" name="Google Shape;134;p16"/>
          <p:cNvPicPr preferRelativeResize="0"/>
          <p:nvPr/>
        </p:nvPicPr>
        <p:blipFill rotWithShape="1">
          <a:blip r:embed="rId5">
            <a:alphaModFix/>
          </a:blip>
          <a:srcRect b="0" l="0" r="0" t="0"/>
          <a:stretch/>
        </p:blipFill>
        <p:spPr>
          <a:xfrm>
            <a:off x="9488624" y="2756880"/>
            <a:ext cx="155110" cy="233972"/>
          </a:xfrm>
          <a:prstGeom prst="rect">
            <a:avLst/>
          </a:prstGeom>
          <a:noFill/>
          <a:ln>
            <a:noFill/>
          </a:ln>
        </p:spPr>
      </p:pic>
      <p:sp>
        <p:nvSpPr>
          <p:cNvPr id="135" name="Google Shape;135;p16"/>
          <p:cNvSpPr txBox="1"/>
          <p:nvPr/>
        </p:nvSpPr>
        <p:spPr>
          <a:xfrm>
            <a:off x="9709159" y="2772307"/>
            <a:ext cx="1994241" cy="233959"/>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36" name="Google Shape;136;p16"/>
          <p:cNvSpPr txBox="1"/>
          <p:nvPr/>
        </p:nvSpPr>
        <p:spPr>
          <a:xfrm>
            <a:off x="7070615" y="2770216"/>
            <a:ext cx="2352584" cy="233972"/>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200" u="none" cap="none" strike="noStrike">
                <a:solidFill>
                  <a:schemeClr val="dk1"/>
                </a:solidFill>
                <a:latin typeface="Nunito SemiBold"/>
                <a:ea typeface="Nunito SemiBold"/>
                <a:cs typeface="Nunito SemiBold"/>
                <a:sym typeface="Nunito SemiBold"/>
              </a:rPr>
              <a:t>enquiries@kokonetworks.com</a:t>
            </a:r>
            <a:endParaRPr b="0" i="0" sz="1200" u="none" cap="none" strike="noStrike">
              <a:solidFill>
                <a:schemeClr val="dk1"/>
              </a:solidFill>
              <a:latin typeface="Nunito SemiBold"/>
              <a:ea typeface="Nunito SemiBold"/>
              <a:cs typeface="Nunito SemiBold"/>
              <a:sym typeface="Nunito SemiBold"/>
            </a:endParaRPr>
          </a:p>
        </p:txBody>
      </p:sp>
      <p:sp>
        <p:nvSpPr>
          <p:cNvPr id="137" name="Google Shape;137;p16"/>
          <p:cNvSpPr txBox="1"/>
          <p:nvPr>
            <p:ph idx="1" type="subTitle"/>
          </p:nvPr>
        </p:nvSpPr>
        <p:spPr>
          <a:xfrm>
            <a:off x="6856431" y="3301455"/>
            <a:ext cx="4891346" cy="476795"/>
          </a:xfrm>
          <a:prstGeom prst="rect">
            <a:avLst/>
          </a:prstGeom>
          <a:noFill/>
          <a:ln>
            <a:noFill/>
          </a:ln>
        </p:spPr>
        <p:txBody>
          <a:bodyPr anchorCtr="0" anchor="ctr" bIns="45700" lIns="91425" spcFirstLastPara="1" rIns="91425" wrap="square" tIns="45700">
            <a:noAutofit/>
          </a:bodyPr>
          <a:lstStyle>
            <a:lvl1pPr lvl="0" algn="l">
              <a:lnSpc>
                <a:spcPct val="90000"/>
              </a:lnSpc>
              <a:spcBef>
                <a:spcPts val="1000"/>
              </a:spcBef>
              <a:spcAft>
                <a:spcPts val="0"/>
              </a:spcAft>
              <a:buClr>
                <a:schemeClr val="dk1"/>
              </a:buClr>
              <a:buSzPts val="2400"/>
              <a:buNone/>
              <a:defRPr sz="2400">
                <a:solidFill>
                  <a:schemeClr val="dk1"/>
                </a:solidFill>
                <a:latin typeface="Nunito SemiBold"/>
                <a:ea typeface="Nunito SemiBold"/>
                <a:cs typeface="Nunito SemiBold"/>
                <a:sym typeface="Nunito SemiBold"/>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38" name="Google Shape;138;p16"/>
          <p:cNvSpPr txBox="1"/>
          <p:nvPr/>
        </p:nvSpPr>
        <p:spPr>
          <a:xfrm>
            <a:off x="6877481" y="1463950"/>
            <a:ext cx="4891344" cy="968539"/>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3200" u="none" cap="none" strike="noStrike">
                <a:solidFill>
                  <a:schemeClr val="dk1"/>
                </a:solidFill>
                <a:latin typeface="Nunito SemiBold"/>
                <a:ea typeface="Nunito SemiBold"/>
                <a:cs typeface="Nunito SemiBold"/>
                <a:sym typeface="Nunito SemiBold"/>
              </a:rPr>
              <a:t>For more information, contact:</a:t>
            </a:r>
            <a:endParaRPr b="0" i="0" sz="3200" u="none" cap="none" strike="noStrike">
              <a:solidFill>
                <a:schemeClr val="dk1"/>
              </a:solidFill>
              <a:latin typeface="Nunito SemiBold"/>
              <a:ea typeface="Nunito SemiBold"/>
              <a:cs typeface="Nunito SemiBold"/>
              <a:sym typeface="Nunito SemiBold"/>
            </a:endParaRPr>
          </a:p>
        </p:txBody>
      </p:sp>
      <p:sp>
        <p:nvSpPr>
          <p:cNvPr id="139" name="Google Shape;139;p16"/>
          <p:cNvSpPr txBox="1"/>
          <p:nvPr/>
        </p:nvSpPr>
        <p:spPr>
          <a:xfrm>
            <a:off x="8370215" y="6592060"/>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 page (with disclaimer)">
  <p:cSld name="Back page (with disclaimer)">
    <p:spTree>
      <p:nvGrpSpPr>
        <p:cNvPr id="140" name="Shape 140"/>
        <p:cNvGrpSpPr/>
        <p:nvPr/>
      </p:nvGrpSpPr>
      <p:grpSpPr>
        <a:xfrm>
          <a:off x="0" y="0"/>
          <a:ext cx="0" cy="0"/>
          <a:chOff x="0" y="0"/>
          <a:chExt cx="0" cy="0"/>
        </a:xfrm>
      </p:grpSpPr>
      <p:pic>
        <p:nvPicPr>
          <p:cNvPr id="141" name="Google Shape;141;p17"/>
          <p:cNvPicPr preferRelativeResize="0"/>
          <p:nvPr/>
        </p:nvPicPr>
        <p:blipFill rotWithShape="1">
          <a:blip r:embed="rId2">
            <a:alphaModFix/>
          </a:blip>
          <a:srcRect b="0" l="0" r="0" t="0"/>
          <a:stretch/>
        </p:blipFill>
        <p:spPr>
          <a:xfrm>
            <a:off x="1588" y="1588"/>
            <a:ext cx="1588" cy="1588"/>
          </a:xfrm>
          <a:prstGeom prst="rect">
            <a:avLst/>
          </a:prstGeom>
          <a:noFill/>
          <a:ln>
            <a:noFill/>
          </a:ln>
        </p:spPr>
      </p:pic>
      <p:pic>
        <p:nvPicPr>
          <p:cNvPr descr="Image" id="142" name="Google Shape;142;p17"/>
          <p:cNvPicPr preferRelativeResize="0"/>
          <p:nvPr/>
        </p:nvPicPr>
        <p:blipFill rotWithShape="1">
          <a:blip r:embed="rId3">
            <a:alphaModFix/>
          </a:blip>
          <a:srcRect b="26811" l="0" r="0" t="26811"/>
          <a:stretch/>
        </p:blipFill>
        <p:spPr>
          <a:xfrm>
            <a:off x="0" y="0"/>
            <a:ext cx="12192001" cy="6858000"/>
          </a:xfrm>
          <a:prstGeom prst="rect">
            <a:avLst/>
          </a:prstGeom>
          <a:noFill/>
          <a:ln>
            <a:noFill/>
          </a:ln>
        </p:spPr>
      </p:pic>
      <p:pic>
        <p:nvPicPr>
          <p:cNvPr descr="Image" id="143" name="Google Shape;143;p17"/>
          <p:cNvPicPr preferRelativeResize="0"/>
          <p:nvPr/>
        </p:nvPicPr>
        <p:blipFill rotWithShape="1">
          <a:blip r:embed="rId4">
            <a:alphaModFix/>
          </a:blip>
          <a:srcRect b="0" l="0" r="0" t="0"/>
          <a:stretch/>
        </p:blipFill>
        <p:spPr>
          <a:xfrm>
            <a:off x="-14126" y="-12701"/>
            <a:ext cx="8079435" cy="6870701"/>
          </a:xfrm>
          <a:prstGeom prst="rect">
            <a:avLst/>
          </a:prstGeom>
          <a:noFill/>
          <a:ln>
            <a:noFill/>
          </a:ln>
        </p:spPr>
      </p:pic>
      <p:cxnSp>
        <p:nvCxnSpPr>
          <p:cNvPr id="144" name="Google Shape;144;p17"/>
          <p:cNvCxnSpPr/>
          <p:nvPr/>
        </p:nvCxnSpPr>
        <p:spPr>
          <a:xfrm>
            <a:off x="6877482" y="3079750"/>
            <a:ext cx="4891346" cy="0"/>
          </a:xfrm>
          <a:prstGeom prst="straightConnector1">
            <a:avLst/>
          </a:prstGeom>
          <a:noFill/>
          <a:ln cap="flat" cmpd="sng" w="12700">
            <a:solidFill>
              <a:srgbClr val="000000"/>
            </a:solidFill>
            <a:prstDash val="solid"/>
            <a:miter lim="400000"/>
            <a:headEnd len="sm" w="sm" type="none"/>
            <a:tailEnd len="sm" w="sm" type="none"/>
          </a:ln>
        </p:spPr>
      </p:cxnSp>
      <p:pic>
        <p:nvPicPr>
          <p:cNvPr descr="Image" id="145" name="Google Shape;145;p17"/>
          <p:cNvPicPr preferRelativeResize="0"/>
          <p:nvPr/>
        </p:nvPicPr>
        <p:blipFill rotWithShape="1">
          <a:blip r:embed="rId5">
            <a:alphaModFix/>
          </a:blip>
          <a:srcRect b="0" l="0" r="0" t="0"/>
          <a:stretch/>
        </p:blipFill>
        <p:spPr>
          <a:xfrm>
            <a:off x="6877482" y="2771204"/>
            <a:ext cx="216002" cy="205324"/>
          </a:xfrm>
          <a:prstGeom prst="rect">
            <a:avLst/>
          </a:prstGeom>
          <a:noFill/>
          <a:ln>
            <a:noFill/>
          </a:ln>
        </p:spPr>
      </p:pic>
      <p:pic>
        <p:nvPicPr>
          <p:cNvPr descr="Image" id="146" name="Google Shape;146;p17"/>
          <p:cNvPicPr preferRelativeResize="0"/>
          <p:nvPr/>
        </p:nvPicPr>
        <p:blipFill rotWithShape="1">
          <a:blip r:embed="rId6">
            <a:alphaModFix/>
          </a:blip>
          <a:srcRect b="0" l="0" r="0" t="0"/>
          <a:stretch/>
        </p:blipFill>
        <p:spPr>
          <a:xfrm>
            <a:off x="9488624" y="2756880"/>
            <a:ext cx="155110" cy="233972"/>
          </a:xfrm>
          <a:prstGeom prst="rect">
            <a:avLst/>
          </a:prstGeom>
          <a:noFill/>
          <a:ln>
            <a:noFill/>
          </a:ln>
        </p:spPr>
      </p:pic>
      <p:sp>
        <p:nvSpPr>
          <p:cNvPr id="147" name="Google Shape;147;p17"/>
          <p:cNvSpPr txBox="1"/>
          <p:nvPr/>
        </p:nvSpPr>
        <p:spPr>
          <a:xfrm>
            <a:off x="6877481" y="3244849"/>
            <a:ext cx="4891347" cy="1723216"/>
          </a:xfrm>
          <a:prstGeom prst="rect">
            <a:avLst/>
          </a:prstGeom>
          <a:noFill/>
          <a:ln>
            <a:noFill/>
          </a:ln>
        </p:spPr>
        <p:txBody>
          <a:bodyPr anchorCtr="0" anchor="t" bIns="0" lIns="0" spcFirstLastPara="1" rIns="0" wrap="square" tIns="0">
            <a:noAutofit/>
          </a:bodyPr>
          <a:lstStyle/>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The contents of this presentation are strictly private and confidential and subject to contract.  They are also subject to amendment or withdrawal and must not be referred to or distributed without the prior consent of KOKO Networks.</a:t>
            </a:r>
            <a:endParaRPr/>
          </a:p>
          <a:p>
            <a:pPr indent="0" lvl="0" marL="0" marR="0" rtl="0" algn="just">
              <a:lnSpc>
                <a:spcPct val="100000"/>
              </a:lnSpc>
              <a:spcBef>
                <a:spcPts val="0"/>
              </a:spcBef>
              <a:spcAft>
                <a:spcPts val="0"/>
              </a:spcAft>
              <a:buClr>
                <a:schemeClr val="dk1"/>
              </a:buClr>
              <a:buSzPts val="1200"/>
              <a:buFont typeface="Arial"/>
              <a:buNone/>
            </a:pPr>
            <a:r>
              <a:t/>
            </a:r>
            <a:endParaRPr b="0" i="0" sz="1200" u="none" cap="none" strike="noStrike">
              <a:solidFill>
                <a:srgbClr val="3F3F3F"/>
              </a:solidFill>
              <a:latin typeface="Nunito SemiBold"/>
              <a:ea typeface="Nunito SemiBold"/>
              <a:cs typeface="Nunito SemiBold"/>
              <a:sym typeface="Nunito SemiBold"/>
            </a:endParaRPr>
          </a:p>
          <a:p>
            <a:pPr indent="0" lvl="0" marL="0" marR="0" rtl="0" algn="just">
              <a:lnSpc>
                <a:spcPct val="100000"/>
              </a:lnSpc>
              <a:spcBef>
                <a:spcPts val="0"/>
              </a:spcBef>
              <a:spcAft>
                <a:spcPts val="0"/>
              </a:spcAft>
              <a:buClr>
                <a:srgbClr val="3F3F3F"/>
              </a:buClr>
              <a:buSzPts val="1200"/>
              <a:buFont typeface="Arial"/>
              <a:buNone/>
            </a:pPr>
            <a:r>
              <a:rPr b="0" i="0" lang="en-US" sz="1200" u="none" cap="none" strike="noStrike">
                <a:solidFill>
                  <a:srgbClr val="3F3F3F"/>
                </a:solidFill>
                <a:latin typeface="Nunito SemiBold"/>
                <a:ea typeface="Nunito SemiBold"/>
                <a:cs typeface="Nunito SemiBold"/>
                <a:sym typeface="Nunito SemiBold"/>
              </a:rPr>
              <a:t>KOKO Networks does not owe or accept any liability, duty or responsibility to any viewer of this presentation and shall not be liable for any loss, damage or expense of any nature which is caused by any use which the viewer may choose to make of its contents.</a:t>
            </a:r>
            <a:endParaRPr/>
          </a:p>
        </p:txBody>
      </p:sp>
      <p:sp>
        <p:nvSpPr>
          <p:cNvPr id="148" name="Google Shape;148;p17"/>
          <p:cNvSpPr txBox="1"/>
          <p:nvPr>
            <p:ph idx="1" type="subTitle"/>
          </p:nvPr>
        </p:nvSpPr>
        <p:spPr>
          <a:xfrm>
            <a:off x="6877481" y="2114988"/>
            <a:ext cx="4891344" cy="43771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1800"/>
              <a:buNone/>
              <a:defRPr sz="1800">
                <a:solidFill>
                  <a:schemeClr val="dk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9" name="Google Shape;149;p17"/>
          <p:cNvSpPr txBox="1"/>
          <p:nvPr/>
        </p:nvSpPr>
        <p:spPr>
          <a:xfrm>
            <a:off x="8370215" y="6592060"/>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
        <p:nvSpPr>
          <p:cNvPr id="150" name="Google Shape;150;p17"/>
          <p:cNvSpPr txBox="1"/>
          <p:nvPr/>
        </p:nvSpPr>
        <p:spPr>
          <a:xfrm>
            <a:off x="6877481" y="1057550"/>
            <a:ext cx="4891344" cy="968539"/>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3200" u="none" cap="none" strike="noStrike">
                <a:solidFill>
                  <a:schemeClr val="dk1"/>
                </a:solidFill>
                <a:latin typeface="Nunito SemiBold"/>
                <a:ea typeface="Nunito SemiBold"/>
                <a:cs typeface="Nunito SemiBold"/>
                <a:sym typeface="Nunito SemiBold"/>
              </a:rPr>
              <a:t>For more information, contact:</a:t>
            </a:r>
            <a:endParaRPr b="0" i="0" sz="3200" u="none" cap="none" strike="noStrike">
              <a:solidFill>
                <a:schemeClr val="dk1"/>
              </a:solidFill>
              <a:latin typeface="Nunito SemiBold"/>
              <a:ea typeface="Nunito SemiBold"/>
              <a:cs typeface="Nunito SemiBold"/>
              <a:sym typeface="Nunito SemiBold"/>
            </a:endParaRPr>
          </a:p>
        </p:txBody>
      </p:sp>
      <p:sp>
        <p:nvSpPr>
          <p:cNvPr id="151" name="Google Shape;151;p17"/>
          <p:cNvSpPr txBox="1"/>
          <p:nvPr/>
        </p:nvSpPr>
        <p:spPr>
          <a:xfrm>
            <a:off x="9709159" y="2772307"/>
            <a:ext cx="1994241" cy="233959"/>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chemeClr val="dk1"/>
              </a:buClr>
              <a:buSzPts val="1200"/>
              <a:buFont typeface="Arial"/>
              <a:buNone/>
            </a:pPr>
            <a:r>
              <a:rPr b="0" i="0" lang="en-US" sz="1200" u="none" cap="none" strike="noStrike">
                <a:solidFill>
                  <a:schemeClr val="dk1"/>
                </a:solidFill>
                <a:latin typeface="Nunito SemiBold"/>
                <a:ea typeface="Nunito SemiBold"/>
                <a:cs typeface="Nunito SemiBold"/>
                <a:sym typeface="Nunito SemiBold"/>
              </a:rPr>
              <a:t>www.kokonetworks.com</a:t>
            </a:r>
            <a:endParaRPr/>
          </a:p>
        </p:txBody>
      </p:sp>
      <p:sp>
        <p:nvSpPr>
          <p:cNvPr id="152" name="Google Shape;152;p17"/>
          <p:cNvSpPr txBox="1"/>
          <p:nvPr/>
        </p:nvSpPr>
        <p:spPr>
          <a:xfrm>
            <a:off x="7070615" y="2770216"/>
            <a:ext cx="2352584" cy="233972"/>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0" i="0" lang="en-US" sz="1200" u="none" cap="none" strike="noStrike">
                <a:solidFill>
                  <a:schemeClr val="dk1"/>
                </a:solidFill>
                <a:latin typeface="Nunito SemiBold"/>
                <a:ea typeface="Nunito SemiBold"/>
                <a:cs typeface="Nunito SemiBold"/>
                <a:sym typeface="Nunito SemiBold"/>
              </a:rPr>
              <a:t>enquiries@kokonetworks.com</a:t>
            </a:r>
            <a:endParaRPr b="0" i="0" sz="1200" u="none" cap="none" strike="noStrike">
              <a:solidFill>
                <a:schemeClr val="dk1"/>
              </a:solidFill>
              <a:latin typeface="Nunito SemiBold"/>
              <a:ea typeface="Nunito SemiBold"/>
              <a:cs typeface="Nunito SemiBold"/>
              <a:sym typeface="Nunito SemiBo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able of Contents">
  <p:cSld name="2_Table of Contents">
    <p:spTree>
      <p:nvGrpSpPr>
        <p:cNvPr id="153" name="Shape 153"/>
        <p:cNvGrpSpPr/>
        <p:nvPr/>
      </p:nvGrpSpPr>
      <p:grpSpPr>
        <a:xfrm>
          <a:off x="0" y="0"/>
          <a:ext cx="0" cy="0"/>
          <a:chOff x="0" y="0"/>
          <a:chExt cx="0" cy="0"/>
        </a:xfrm>
      </p:grpSpPr>
      <p:pic>
        <p:nvPicPr>
          <p:cNvPr id="154" name="Google Shape;154;p18"/>
          <p:cNvPicPr preferRelativeResize="0"/>
          <p:nvPr/>
        </p:nvPicPr>
        <p:blipFill rotWithShape="1">
          <a:blip r:embed="rId2">
            <a:alphaModFix/>
          </a:blip>
          <a:srcRect b="0" l="0" r="0" t="0"/>
          <a:stretch/>
        </p:blipFill>
        <p:spPr>
          <a:xfrm>
            <a:off x="1" y="0"/>
            <a:ext cx="12197953" cy="6857999"/>
          </a:xfrm>
          <a:prstGeom prst="rect">
            <a:avLst/>
          </a:prstGeom>
          <a:noFill/>
          <a:ln>
            <a:noFill/>
          </a:ln>
        </p:spPr>
      </p:pic>
      <p:pic>
        <p:nvPicPr>
          <p:cNvPr descr="Image" id="155" name="Google Shape;155;p18"/>
          <p:cNvPicPr preferRelativeResize="0"/>
          <p:nvPr/>
        </p:nvPicPr>
        <p:blipFill rotWithShape="1">
          <a:blip r:embed="rId3">
            <a:alphaModFix/>
          </a:blip>
          <a:srcRect b="0" l="0" r="0" t="0"/>
          <a:stretch/>
        </p:blipFill>
        <p:spPr>
          <a:xfrm>
            <a:off x="469899" y="282641"/>
            <a:ext cx="1901249" cy="2465463"/>
          </a:xfrm>
          <a:prstGeom prst="rect">
            <a:avLst/>
          </a:prstGeom>
          <a:noFill/>
          <a:ln>
            <a:noFill/>
          </a:ln>
        </p:spPr>
      </p:pic>
      <p:cxnSp>
        <p:nvCxnSpPr>
          <p:cNvPr id="156" name="Google Shape;156;p18"/>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157" name="Google Shape;157;p18"/>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158" name="Google Shape;158;p18"/>
          <p:cNvSpPr txBox="1"/>
          <p:nvPr>
            <p:ph idx="1" type="subTitle"/>
          </p:nvPr>
        </p:nvSpPr>
        <p:spPr>
          <a:xfrm>
            <a:off x="7286625" y="3069507"/>
            <a:ext cx="4435475" cy="346709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Font typeface="Arial"/>
              <a:buChar char="•"/>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59" name="Google Shape;159;p18"/>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
        <p:nvSpPr>
          <p:cNvPr id="160" name="Google Shape;160;p18"/>
          <p:cNvSpPr txBox="1"/>
          <p:nvPr/>
        </p:nvSpPr>
        <p:spPr>
          <a:xfrm>
            <a:off x="6994525" y="2121678"/>
            <a:ext cx="4435475" cy="68661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3600" u="none" cap="none" strike="noStrike">
                <a:solidFill>
                  <a:schemeClr val="dk1"/>
                </a:solidFill>
                <a:latin typeface="Nunito SemiBold"/>
                <a:ea typeface="Nunito SemiBold"/>
                <a:cs typeface="Nunito SemiBold"/>
                <a:sym typeface="Nunito SemiBold"/>
              </a:rPr>
              <a:t>Table of Contents</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able of Contents">
  <p:cSld name="1_Table of Contents">
    <p:spTree>
      <p:nvGrpSpPr>
        <p:cNvPr id="24" name="Shape 24"/>
        <p:cNvGrpSpPr/>
        <p:nvPr/>
      </p:nvGrpSpPr>
      <p:grpSpPr>
        <a:xfrm>
          <a:off x="0" y="0"/>
          <a:ext cx="0" cy="0"/>
          <a:chOff x="0" y="0"/>
          <a:chExt cx="0" cy="0"/>
        </a:xfrm>
      </p:grpSpPr>
      <p:pic>
        <p:nvPicPr>
          <p:cNvPr id="25" name="Google Shape;25;p3"/>
          <p:cNvPicPr preferRelativeResize="0"/>
          <p:nvPr/>
        </p:nvPicPr>
        <p:blipFill rotWithShape="1">
          <a:blip r:embed="rId2">
            <a:alphaModFix/>
          </a:blip>
          <a:srcRect b="0" l="0" r="0" t="0"/>
          <a:stretch/>
        </p:blipFill>
        <p:spPr>
          <a:xfrm>
            <a:off x="1" y="0"/>
            <a:ext cx="12197953" cy="6858000"/>
          </a:xfrm>
          <a:prstGeom prst="rect">
            <a:avLst/>
          </a:prstGeom>
          <a:noFill/>
          <a:ln>
            <a:noFill/>
          </a:ln>
        </p:spPr>
      </p:pic>
      <p:pic>
        <p:nvPicPr>
          <p:cNvPr descr="Image" id="26" name="Google Shape;26;p3"/>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27" name="Google Shape;27;p3"/>
          <p:cNvCxnSpPr/>
          <p:nvPr/>
        </p:nvCxnSpPr>
        <p:spPr>
          <a:xfrm>
            <a:off x="6844319" y="2748104"/>
            <a:ext cx="4877782" cy="0"/>
          </a:xfrm>
          <a:prstGeom prst="straightConnector1">
            <a:avLst/>
          </a:prstGeom>
          <a:noFill/>
          <a:ln cap="flat" cmpd="sng" w="12700">
            <a:solidFill>
              <a:srgbClr val="000000"/>
            </a:solidFill>
            <a:prstDash val="solid"/>
            <a:miter lim="400000"/>
            <a:headEnd len="sm" w="sm" type="none"/>
            <a:tailEnd len="sm" w="sm" type="none"/>
          </a:ln>
        </p:spPr>
      </p:cxnSp>
      <p:cxnSp>
        <p:nvCxnSpPr>
          <p:cNvPr id="28" name="Google Shape;28;p3"/>
          <p:cNvCxnSpPr/>
          <p:nvPr/>
        </p:nvCxnSpPr>
        <p:spPr>
          <a:xfrm>
            <a:off x="5550882" y="2748104"/>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29" name="Google Shape;29;p3"/>
          <p:cNvSpPr txBox="1"/>
          <p:nvPr>
            <p:ph idx="1" type="subTitle"/>
          </p:nvPr>
        </p:nvSpPr>
        <p:spPr>
          <a:xfrm>
            <a:off x="7286625" y="3069507"/>
            <a:ext cx="4435475" cy="3467091"/>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Font typeface="Arial"/>
              <a:buChar char="•"/>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0" name="Google Shape;30;p3"/>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
        <p:nvSpPr>
          <p:cNvPr id="31" name="Google Shape;31;p3"/>
          <p:cNvSpPr txBox="1"/>
          <p:nvPr/>
        </p:nvSpPr>
        <p:spPr>
          <a:xfrm>
            <a:off x="7286625" y="2121678"/>
            <a:ext cx="4143375" cy="68661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3600" u="none" cap="none" strike="noStrike">
                <a:solidFill>
                  <a:schemeClr val="dk1"/>
                </a:solidFill>
                <a:latin typeface="Nunito SemiBold"/>
                <a:ea typeface="Nunito SemiBold"/>
                <a:cs typeface="Nunito SemiBold"/>
                <a:sym typeface="Nunito SemiBold"/>
              </a:rPr>
              <a:t>Agenda</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content">
  <p:cSld name="Text content">
    <p:spTree>
      <p:nvGrpSpPr>
        <p:cNvPr id="32" name="Shape 32"/>
        <p:cNvGrpSpPr/>
        <p:nvPr/>
      </p:nvGrpSpPr>
      <p:grpSpPr>
        <a:xfrm>
          <a:off x="0" y="0"/>
          <a:ext cx="0" cy="0"/>
          <a:chOff x="0" y="0"/>
          <a:chExt cx="0" cy="0"/>
        </a:xfrm>
      </p:grpSpPr>
      <p:pic>
        <p:nvPicPr>
          <p:cNvPr descr="Image" id="33" name="Google Shape;33;p4"/>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pic>
        <p:nvPicPr>
          <p:cNvPr descr="Image" id="34" name="Google Shape;34;p4"/>
          <p:cNvPicPr preferRelativeResize="0"/>
          <p:nvPr/>
        </p:nvPicPr>
        <p:blipFill rotWithShape="1">
          <a:blip r:embed="rId2">
            <a:alphaModFix/>
          </a:blip>
          <a:srcRect b="0" l="0" r="0" t="0"/>
          <a:stretch/>
        </p:blipFill>
        <p:spPr>
          <a:xfrm>
            <a:off x="-1" y="1"/>
            <a:ext cx="1200151" cy="942974"/>
          </a:xfrm>
          <a:prstGeom prst="rect">
            <a:avLst/>
          </a:prstGeom>
          <a:noFill/>
          <a:ln>
            <a:noFill/>
          </a:ln>
        </p:spPr>
      </p:pic>
      <p:pic>
        <p:nvPicPr>
          <p:cNvPr descr="Image" id="35" name="Google Shape;35;p4"/>
          <p:cNvPicPr preferRelativeResize="0"/>
          <p:nvPr/>
        </p:nvPicPr>
        <p:blipFill rotWithShape="1">
          <a:blip r:embed="rId3">
            <a:alphaModFix/>
          </a:blip>
          <a:srcRect b="0" l="0" r="0" t="0"/>
          <a:stretch/>
        </p:blipFill>
        <p:spPr>
          <a:xfrm>
            <a:off x="155129" y="151881"/>
            <a:ext cx="426818" cy="553480"/>
          </a:xfrm>
          <a:prstGeom prst="rect">
            <a:avLst/>
          </a:prstGeom>
          <a:noFill/>
          <a:ln>
            <a:noFill/>
          </a:ln>
        </p:spPr>
      </p:pic>
      <p:cxnSp>
        <p:nvCxnSpPr>
          <p:cNvPr id="36" name="Google Shape;36;p4"/>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37" name="Google Shape;37;p4"/>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2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38" name="Google Shape;38;p4"/>
          <p:cNvSpPr txBox="1"/>
          <p:nvPr/>
        </p:nvSpPr>
        <p:spPr>
          <a:xfrm>
            <a:off x="0" y="6603588"/>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sp>
        <p:nvSpPr>
          <p:cNvPr id="39" name="Google Shape;39;p4"/>
          <p:cNvSpPr txBox="1"/>
          <p:nvPr>
            <p:ph idx="1" type="subTitle"/>
          </p:nvPr>
        </p:nvSpPr>
        <p:spPr>
          <a:xfrm>
            <a:off x="458724" y="1332470"/>
            <a:ext cx="11274552" cy="4851965"/>
          </a:xfrm>
          <a:prstGeom prst="rect">
            <a:avLst/>
          </a:prstGeom>
          <a:noFill/>
          <a:ln>
            <a:noFill/>
          </a:ln>
        </p:spPr>
        <p:txBody>
          <a:bodyPr anchorCtr="0" anchor="t" bIns="45700" lIns="91425" spcFirstLastPara="1" rIns="91425" wrap="square" tIns="45700">
            <a:noAutofit/>
          </a:bodyPr>
          <a:lstStyle>
            <a:lvl1pPr lvl="0" marR="0" algn="l">
              <a:lnSpc>
                <a:spcPct val="90000"/>
              </a:lnSpc>
              <a:spcBef>
                <a:spcPts val="1000"/>
              </a:spcBef>
              <a:spcAft>
                <a:spcPts val="0"/>
              </a:spcAft>
              <a:buClr>
                <a:schemeClr val="dk1"/>
              </a:buClr>
              <a:buSzPts val="2800"/>
              <a:buFont typeface="Arial"/>
              <a:buChar char="•"/>
              <a:defRPr b="0" sz="2800">
                <a:solidFill>
                  <a:schemeClr val="dk1"/>
                </a:solidFill>
                <a:latin typeface="Nunito"/>
                <a:ea typeface="Nunito"/>
                <a:cs typeface="Nunito"/>
                <a:sym typeface="Nunito"/>
              </a:defRPr>
            </a:lvl1pPr>
            <a:lvl2pPr lvl="1" marR="0" algn="l">
              <a:lnSpc>
                <a:spcPct val="90000"/>
              </a:lnSpc>
              <a:spcBef>
                <a:spcPts val="500"/>
              </a:spcBef>
              <a:spcAft>
                <a:spcPts val="0"/>
              </a:spcAft>
              <a:buClr>
                <a:schemeClr val="dk1"/>
              </a:buClr>
              <a:buSzPts val="2000"/>
              <a:buFont typeface="Arial"/>
              <a:buChar char="•"/>
              <a:defRPr sz="2000"/>
            </a:lvl2pPr>
            <a:lvl3pPr lvl="2" marR="0" algn="l">
              <a:lnSpc>
                <a:spcPct val="90000"/>
              </a:lnSpc>
              <a:spcBef>
                <a:spcPts val="500"/>
              </a:spcBef>
              <a:spcAft>
                <a:spcPts val="0"/>
              </a:spcAft>
              <a:buClr>
                <a:schemeClr val="dk1"/>
              </a:buClr>
              <a:buSzPts val="1800"/>
              <a:buFont typeface="Arial"/>
              <a:buChar char="•"/>
              <a:defRPr sz="1800"/>
            </a:lvl3pPr>
            <a:lvl4pPr lvl="3" marR="0" algn="l">
              <a:lnSpc>
                <a:spcPct val="90000"/>
              </a:lnSpc>
              <a:spcBef>
                <a:spcPts val="500"/>
              </a:spcBef>
              <a:spcAft>
                <a:spcPts val="0"/>
              </a:spcAft>
              <a:buClr>
                <a:schemeClr val="dk1"/>
              </a:buClr>
              <a:buSzPts val="1600"/>
              <a:buFont typeface="Arial"/>
              <a:buChar char="•"/>
              <a:defRPr sz="1600"/>
            </a:lvl4pPr>
            <a:lvl5pPr lvl="4" marR="0" algn="l">
              <a:lnSpc>
                <a:spcPct val="90000"/>
              </a:lnSpc>
              <a:spcBef>
                <a:spcPts val="500"/>
              </a:spcBef>
              <a:spcAft>
                <a:spcPts val="0"/>
              </a:spcAft>
              <a:buClr>
                <a:schemeClr val="dk1"/>
              </a:buClr>
              <a:buSzPts val="1600"/>
              <a:buFont typeface="Arial"/>
              <a:buChar char="•"/>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cxnSp>
        <p:nvCxnSpPr>
          <p:cNvPr id="40" name="Google Shape;40;p4"/>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41" name="Google Shape;41;p4"/>
          <p:cNvSpPr txBox="1"/>
          <p:nvPr>
            <p:ph idx="12" type="sldNum"/>
          </p:nvPr>
        </p:nvSpPr>
        <p:spPr>
          <a:xfrm>
            <a:off x="11733276" y="6414377"/>
            <a:ext cx="458723" cy="443623"/>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1pPr>
            <a:lvl2pPr indent="0" lvl="1"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2pPr>
            <a:lvl3pPr indent="0" lvl="2"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3pPr>
            <a:lvl4pPr indent="0" lvl="3"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4pPr>
            <a:lvl5pPr indent="0" lvl="4"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5pPr>
            <a:lvl6pPr indent="0" lvl="5"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6pPr>
            <a:lvl7pPr indent="0" lvl="6"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7pPr>
            <a:lvl8pPr indent="0" lvl="7"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8pPr>
            <a:lvl9pPr indent="0" lvl="8"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 slide">
    <p:spTree>
      <p:nvGrpSpPr>
        <p:cNvPr id="42" name="Shape 42"/>
        <p:cNvGrpSpPr/>
        <p:nvPr/>
      </p:nvGrpSpPr>
      <p:grpSpPr>
        <a:xfrm>
          <a:off x="0" y="0"/>
          <a:ext cx="0" cy="0"/>
          <a:chOff x="0" y="0"/>
          <a:chExt cx="0" cy="0"/>
        </a:xfrm>
      </p:grpSpPr>
      <p:pic>
        <p:nvPicPr>
          <p:cNvPr descr="Image" id="43" name="Google Shape;43;p5"/>
          <p:cNvPicPr preferRelativeResize="0"/>
          <p:nvPr/>
        </p:nvPicPr>
        <p:blipFill rotWithShape="1">
          <a:blip r:embed="rId2">
            <a:alphaModFix/>
          </a:blip>
          <a:srcRect b="0" l="0" r="0" t="0"/>
          <a:stretch/>
        </p:blipFill>
        <p:spPr>
          <a:xfrm>
            <a:off x="-1" y="1"/>
            <a:ext cx="1200151" cy="942974"/>
          </a:xfrm>
          <a:prstGeom prst="rect">
            <a:avLst/>
          </a:prstGeom>
          <a:noFill/>
          <a:ln>
            <a:noFill/>
          </a:ln>
        </p:spPr>
      </p:pic>
      <p:pic>
        <p:nvPicPr>
          <p:cNvPr descr="Image" id="44" name="Google Shape;44;p5"/>
          <p:cNvPicPr preferRelativeResize="0"/>
          <p:nvPr/>
        </p:nvPicPr>
        <p:blipFill rotWithShape="1">
          <a:blip r:embed="rId3">
            <a:alphaModFix/>
          </a:blip>
          <a:srcRect b="0" l="0" r="0" t="0"/>
          <a:stretch/>
        </p:blipFill>
        <p:spPr>
          <a:xfrm>
            <a:off x="155129" y="151881"/>
            <a:ext cx="426818" cy="553480"/>
          </a:xfrm>
          <a:prstGeom prst="rect">
            <a:avLst/>
          </a:prstGeom>
          <a:noFill/>
          <a:ln>
            <a:noFill/>
          </a:ln>
        </p:spPr>
      </p:pic>
      <p:cxnSp>
        <p:nvCxnSpPr>
          <p:cNvPr id="45" name="Google Shape;45;p5"/>
          <p:cNvCxnSpPr/>
          <p:nvPr/>
        </p:nvCxnSpPr>
        <p:spPr>
          <a:xfrm>
            <a:off x="0" y="937662"/>
            <a:ext cx="12200312" cy="0"/>
          </a:xfrm>
          <a:prstGeom prst="straightConnector1">
            <a:avLst/>
          </a:prstGeom>
          <a:noFill/>
          <a:ln cap="flat" cmpd="sng" w="19050">
            <a:solidFill>
              <a:srgbClr val="65D9F8"/>
            </a:solidFill>
            <a:prstDash val="solid"/>
            <a:miter lim="400000"/>
            <a:headEnd len="sm" w="sm" type="none"/>
            <a:tailEnd len="sm" w="sm" type="none"/>
          </a:ln>
        </p:spPr>
      </p:cxnSp>
      <p:sp>
        <p:nvSpPr>
          <p:cNvPr id="46" name="Google Shape;46;p5"/>
          <p:cNvSpPr txBox="1"/>
          <p:nvPr>
            <p:ph type="title"/>
          </p:nvPr>
        </p:nvSpPr>
        <p:spPr>
          <a:xfrm>
            <a:off x="1200150" y="91443"/>
            <a:ext cx="10533126" cy="783828"/>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2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pic>
        <p:nvPicPr>
          <p:cNvPr descr="Image" id="47" name="Google Shape;47;p5"/>
          <p:cNvPicPr preferRelativeResize="0"/>
          <p:nvPr/>
        </p:nvPicPr>
        <p:blipFill rotWithShape="1">
          <a:blip r:embed="rId2">
            <a:alphaModFix/>
          </a:blip>
          <a:srcRect b="0" l="0" r="0" t="0"/>
          <a:stretch/>
        </p:blipFill>
        <p:spPr>
          <a:xfrm rot="10800000">
            <a:off x="11526723" y="6400800"/>
            <a:ext cx="673588" cy="457200"/>
          </a:xfrm>
          <a:prstGeom prst="rect">
            <a:avLst/>
          </a:prstGeom>
          <a:noFill/>
          <a:ln>
            <a:noFill/>
          </a:ln>
        </p:spPr>
      </p:pic>
      <p:sp>
        <p:nvSpPr>
          <p:cNvPr id="48" name="Google Shape;48;p5"/>
          <p:cNvSpPr txBox="1"/>
          <p:nvPr/>
        </p:nvSpPr>
        <p:spPr>
          <a:xfrm>
            <a:off x="-1" y="6603588"/>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dk1"/>
                </a:solidFill>
                <a:latin typeface="Nunito"/>
                <a:ea typeface="Nunito"/>
                <a:cs typeface="Nunito"/>
                <a:sym typeface="Nunito"/>
              </a:rPr>
              <a:t>© 2020 KOKO Networks Limited – Proprietary &amp; Confidential </a:t>
            </a:r>
            <a:endParaRPr/>
          </a:p>
        </p:txBody>
      </p:sp>
      <p:cxnSp>
        <p:nvCxnSpPr>
          <p:cNvPr id="49" name="Google Shape;49;p5"/>
          <p:cNvCxnSpPr/>
          <p:nvPr/>
        </p:nvCxnSpPr>
        <p:spPr>
          <a:xfrm>
            <a:off x="-1" y="6387223"/>
            <a:ext cx="12198096" cy="13577"/>
          </a:xfrm>
          <a:prstGeom prst="straightConnector1">
            <a:avLst/>
          </a:prstGeom>
          <a:noFill/>
          <a:ln cap="flat" cmpd="sng" w="12700">
            <a:solidFill>
              <a:srgbClr val="000000"/>
            </a:solidFill>
            <a:prstDash val="solid"/>
            <a:miter lim="400000"/>
            <a:headEnd len="sm" w="sm" type="none"/>
            <a:tailEnd len="sm" w="sm" type="none"/>
          </a:ln>
        </p:spPr>
      </p:cxnSp>
      <p:sp>
        <p:nvSpPr>
          <p:cNvPr id="50" name="Google Shape;50;p5"/>
          <p:cNvSpPr txBox="1"/>
          <p:nvPr>
            <p:ph idx="12" type="sldNum"/>
          </p:nvPr>
        </p:nvSpPr>
        <p:spPr>
          <a:xfrm>
            <a:off x="11733276" y="6414377"/>
            <a:ext cx="458723" cy="443623"/>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1pPr>
            <a:lvl2pPr indent="0" lvl="1"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2pPr>
            <a:lvl3pPr indent="0" lvl="2"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3pPr>
            <a:lvl4pPr indent="0" lvl="3"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4pPr>
            <a:lvl5pPr indent="0" lvl="4"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5pPr>
            <a:lvl6pPr indent="0" lvl="5"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6pPr>
            <a:lvl7pPr indent="0" lvl="6"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7pPr>
            <a:lvl8pPr indent="0" lvl="7"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8pPr>
            <a:lvl9pPr indent="0" lvl="8" marL="0" marR="0" rtl="0" algn="ctr">
              <a:spcBef>
                <a:spcPts val="0"/>
              </a:spcBef>
              <a:spcAft>
                <a:spcPts val="0"/>
              </a:spcAft>
              <a:buNone/>
              <a:defRPr b="1" i="0" sz="1400" u="none" cap="none" strike="noStrike">
                <a:solidFill>
                  <a:schemeClr val="lt1"/>
                </a:solidFill>
                <a:latin typeface="Nunito SemiBold"/>
                <a:ea typeface="Nunito SemiBold"/>
                <a:cs typeface="Nunito SemiBold"/>
                <a:sym typeface="Nunito SemiBold"/>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1">
  <p:cSld name="Section break 1">
    <p:spTree>
      <p:nvGrpSpPr>
        <p:cNvPr id="51" name="Shape 51"/>
        <p:cNvGrpSpPr/>
        <p:nvPr/>
      </p:nvGrpSpPr>
      <p:grpSpPr>
        <a:xfrm>
          <a:off x="0" y="0"/>
          <a:ext cx="0" cy="0"/>
          <a:chOff x="0" y="0"/>
          <a:chExt cx="0" cy="0"/>
        </a:xfrm>
      </p:grpSpPr>
      <p:pic>
        <p:nvPicPr>
          <p:cNvPr id="52" name="Google Shape;52;p6"/>
          <p:cNvPicPr preferRelativeResize="0"/>
          <p:nvPr/>
        </p:nvPicPr>
        <p:blipFill rotWithShape="1">
          <a:blip r:embed="rId2">
            <a:alphaModFix/>
          </a:blip>
          <a:srcRect b="0" l="0" r="0" t="0"/>
          <a:stretch/>
        </p:blipFill>
        <p:spPr>
          <a:xfrm>
            <a:off x="-1" y="3347"/>
            <a:ext cx="12192000" cy="6854653"/>
          </a:xfrm>
          <a:prstGeom prst="rect">
            <a:avLst/>
          </a:prstGeom>
          <a:noFill/>
          <a:ln>
            <a:noFill/>
          </a:ln>
        </p:spPr>
      </p:pic>
      <p:pic>
        <p:nvPicPr>
          <p:cNvPr descr="Image" id="53" name="Google Shape;53;p6"/>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54" name="Google Shape;54;p6"/>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55" name="Google Shape;55;p6"/>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56" name="Google Shape;56;p6"/>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57" name="Google Shape;57;p6"/>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58" name="Google Shape;58;p6"/>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2">
  <p:cSld name="Section break 2">
    <p:spTree>
      <p:nvGrpSpPr>
        <p:cNvPr id="59" name="Shape 59"/>
        <p:cNvGrpSpPr/>
        <p:nvPr/>
      </p:nvGrpSpPr>
      <p:grpSpPr>
        <a:xfrm>
          <a:off x="0" y="0"/>
          <a:ext cx="0" cy="0"/>
          <a:chOff x="0" y="0"/>
          <a:chExt cx="0" cy="0"/>
        </a:xfrm>
      </p:grpSpPr>
      <p:pic>
        <p:nvPicPr>
          <p:cNvPr id="60" name="Google Shape;60;p7"/>
          <p:cNvPicPr preferRelativeResize="0"/>
          <p:nvPr/>
        </p:nvPicPr>
        <p:blipFill rotWithShape="1">
          <a:blip r:embed="rId2">
            <a:alphaModFix/>
          </a:blip>
          <a:srcRect b="0" l="0" r="0" t="0"/>
          <a:stretch/>
        </p:blipFill>
        <p:spPr>
          <a:xfrm>
            <a:off x="0" y="3347"/>
            <a:ext cx="12192000" cy="6854653"/>
          </a:xfrm>
          <a:prstGeom prst="rect">
            <a:avLst/>
          </a:prstGeom>
          <a:noFill/>
          <a:ln>
            <a:noFill/>
          </a:ln>
        </p:spPr>
      </p:pic>
      <p:pic>
        <p:nvPicPr>
          <p:cNvPr descr="Image" id="61" name="Google Shape;61;p7"/>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62" name="Google Shape;62;p7"/>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63" name="Google Shape;63;p7"/>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64" name="Google Shape;64;p7"/>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65" name="Google Shape;65;p7"/>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66" name="Google Shape;66;p7"/>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3">
  <p:cSld name="Section break 3">
    <p:spTree>
      <p:nvGrpSpPr>
        <p:cNvPr id="67" name="Shape 67"/>
        <p:cNvGrpSpPr/>
        <p:nvPr/>
      </p:nvGrpSpPr>
      <p:grpSpPr>
        <a:xfrm>
          <a:off x="0" y="0"/>
          <a:ext cx="0" cy="0"/>
          <a:chOff x="0" y="0"/>
          <a:chExt cx="0" cy="0"/>
        </a:xfrm>
      </p:grpSpPr>
      <p:pic>
        <p:nvPicPr>
          <p:cNvPr id="68" name="Google Shape;68;p8"/>
          <p:cNvPicPr preferRelativeResize="0"/>
          <p:nvPr/>
        </p:nvPicPr>
        <p:blipFill rotWithShape="1">
          <a:blip r:embed="rId2">
            <a:alphaModFix/>
          </a:blip>
          <a:srcRect b="0" l="0" r="0" t="0"/>
          <a:stretch/>
        </p:blipFill>
        <p:spPr>
          <a:xfrm>
            <a:off x="-8709" y="0"/>
            <a:ext cx="12197954" cy="6858000"/>
          </a:xfrm>
          <a:prstGeom prst="rect">
            <a:avLst/>
          </a:prstGeom>
          <a:noFill/>
          <a:ln>
            <a:noFill/>
          </a:ln>
        </p:spPr>
      </p:pic>
      <p:pic>
        <p:nvPicPr>
          <p:cNvPr descr="Image" id="69" name="Google Shape;69;p8"/>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70" name="Google Shape;70;p8"/>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71" name="Google Shape;71;p8"/>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72" name="Google Shape;72;p8"/>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73" name="Google Shape;73;p8"/>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74" name="Google Shape;74;p8"/>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4">
  <p:cSld name="Section break 4">
    <p:spTree>
      <p:nvGrpSpPr>
        <p:cNvPr id="75" name="Shape 75"/>
        <p:cNvGrpSpPr/>
        <p:nvPr/>
      </p:nvGrpSpPr>
      <p:grpSpPr>
        <a:xfrm>
          <a:off x="0" y="0"/>
          <a:ext cx="0" cy="0"/>
          <a:chOff x="0" y="0"/>
          <a:chExt cx="0" cy="0"/>
        </a:xfrm>
      </p:grpSpPr>
      <p:pic>
        <p:nvPicPr>
          <p:cNvPr id="76" name="Google Shape;76;p9"/>
          <p:cNvPicPr preferRelativeResize="0"/>
          <p:nvPr/>
        </p:nvPicPr>
        <p:blipFill rotWithShape="1">
          <a:blip r:embed="rId2">
            <a:alphaModFix/>
          </a:blip>
          <a:srcRect b="0" l="0" r="0" t="0"/>
          <a:stretch/>
        </p:blipFill>
        <p:spPr>
          <a:xfrm>
            <a:off x="-5953" y="0"/>
            <a:ext cx="12197953" cy="6858000"/>
          </a:xfrm>
          <a:prstGeom prst="rect">
            <a:avLst/>
          </a:prstGeom>
          <a:noFill/>
          <a:ln>
            <a:noFill/>
          </a:ln>
        </p:spPr>
      </p:pic>
      <p:pic>
        <p:nvPicPr>
          <p:cNvPr descr="Image" id="77" name="Google Shape;77;p9"/>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78" name="Google Shape;78;p9"/>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79" name="Google Shape;79;p9"/>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80" name="Google Shape;80;p9"/>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81" name="Google Shape;81;p9"/>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82" name="Google Shape;82;p9"/>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5">
  <p:cSld name="Section break 5">
    <p:spTree>
      <p:nvGrpSpPr>
        <p:cNvPr id="83" name="Shape 83"/>
        <p:cNvGrpSpPr/>
        <p:nvPr/>
      </p:nvGrpSpPr>
      <p:grpSpPr>
        <a:xfrm>
          <a:off x="0" y="0"/>
          <a:ext cx="0" cy="0"/>
          <a:chOff x="0" y="0"/>
          <a:chExt cx="0" cy="0"/>
        </a:xfrm>
      </p:grpSpPr>
      <p:pic>
        <p:nvPicPr>
          <p:cNvPr id="84" name="Google Shape;84;p10"/>
          <p:cNvPicPr preferRelativeResize="0"/>
          <p:nvPr/>
        </p:nvPicPr>
        <p:blipFill rotWithShape="1">
          <a:blip r:embed="rId2">
            <a:alphaModFix/>
          </a:blip>
          <a:srcRect b="0" l="0" r="0" t="0"/>
          <a:stretch/>
        </p:blipFill>
        <p:spPr>
          <a:xfrm>
            <a:off x="-1" y="-18496"/>
            <a:ext cx="12188952" cy="6894992"/>
          </a:xfrm>
          <a:prstGeom prst="rect">
            <a:avLst/>
          </a:prstGeom>
          <a:noFill/>
          <a:ln>
            <a:noFill/>
          </a:ln>
        </p:spPr>
      </p:pic>
      <p:pic>
        <p:nvPicPr>
          <p:cNvPr descr="Image" id="85" name="Google Shape;85;p10"/>
          <p:cNvPicPr preferRelativeResize="0"/>
          <p:nvPr/>
        </p:nvPicPr>
        <p:blipFill rotWithShape="1">
          <a:blip r:embed="rId3">
            <a:alphaModFix/>
          </a:blip>
          <a:srcRect b="0" l="0" r="0" t="0"/>
          <a:stretch/>
        </p:blipFill>
        <p:spPr>
          <a:xfrm>
            <a:off x="340712" y="267578"/>
            <a:ext cx="714053" cy="925955"/>
          </a:xfrm>
          <a:prstGeom prst="rect">
            <a:avLst/>
          </a:prstGeom>
          <a:noFill/>
          <a:ln>
            <a:noFill/>
          </a:ln>
        </p:spPr>
      </p:pic>
      <p:cxnSp>
        <p:nvCxnSpPr>
          <p:cNvPr id="86" name="Google Shape;86;p10"/>
          <p:cNvCxnSpPr/>
          <p:nvPr/>
        </p:nvCxnSpPr>
        <p:spPr>
          <a:xfrm>
            <a:off x="6374418" y="3641018"/>
            <a:ext cx="5461981" cy="0"/>
          </a:xfrm>
          <a:prstGeom prst="straightConnector1">
            <a:avLst/>
          </a:prstGeom>
          <a:noFill/>
          <a:ln cap="flat" cmpd="sng" w="12700">
            <a:solidFill>
              <a:srgbClr val="000000"/>
            </a:solidFill>
            <a:prstDash val="solid"/>
            <a:miter lim="400000"/>
            <a:headEnd len="sm" w="sm" type="none"/>
            <a:tailEnd len="sm" w="sm" type="none"/>
          </a:ln>
        </p:spPr>
      </p:cxnSp>
      <p:cxnSp>
        <p:nvCxnSpPr>
          <p:cNvPr id="87" name="Google Shape;87;p10"/>
          <p:cNvCxnSpPr/>
          <p:nvPr/>
        </p:nvCxnSpPr>
        <p:spPr>
          <a:xfrm>
            <a:off x="5080982" y="3641018"/>
            <a:ext cx="1293436" cy="0"/>
          </a:xfrm>
          <a:prstGeom prst="straightConnector1">
            <a:avLst/>
          </a:prstGeom>
          <a:noFill/>
          <a:ln cap="flat" cmpd="sng" w="12700">
            <a:solidFill>
              <a:srgbClr val="FFFFFF"/>
            </a:solidFill>
            <a:prstDash val="solid"/>
            <a:miter lim="400000"/>
            <a:headEnd len="sm" w="sm" type="none"/>
            <a:tailEnd len="sm" w="sm" type="none"/>
          </a:ln>
        </p:spPr>
      </p:cxnSp>
      <p:sp>
        <p:nvSpPr>
          <p:cNvPr id="88" name="Google Shape;88;p10"/>
          <p:cNvSpPr txBox="1"/>
          <p:nvPr>
            <p:ph type="title"/>
          </p:nvPr>
        </p:nvSpPr>
        <p:spPr>
          <a:xfrm>
            <a:off x="6740525" y="3005087"/>
            <a:ext cx="5095875" cy="74622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1400"/>
              <a:buNone/>
              <a:defRPr b="0" sz="3600">
                <a:latin typeface="Nunito SemiBold"/>
                <a:ea typeface="Nunito SemiBold"/>
                <a:cs typeface="Nunito SemiBold"/>
                <a:sym typeface="Nunito SemiBold"/>
              </a:defRPr>
            </a:lvl1pPr>
            <a:lvl2pPr lvl="1" algn="l">
              <a:lnSpc>
                <a:spcPct val="90000"/>
              </a:lnSpc>
              <a:spcBef>
                <a:spcPts val="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p:txBody>
      </p:sp>
      <p:sp>
        <p:nvSpPr>
          <p:cNvPr id="89" name="Google Shape;89;p10"/>
          <p:cNvSpPr txBox="1"/>
          <p:nvPr>
            <p:ph idx="1" type="subTitle"/>
          </p:nvPr>
        </p:nvSpPr>
        <p:spPr>
          <a:xfrm>
            <a:off x="6740524" y="3812970"/>
            <a:ext cx="5095875" cy="746225"/>
          </a:xfrm>
          <a:prstGeom prst="rect">
            <a:avLst/>
          </a:prstGeom>
          <a:noFill/>
          <a:ln>
            <a:noFill/>
          </a:ln>
        </p:spPr>
        <p:txBody>
          <a:bodyPr anchorCtr="0" anchor="t" bIns="45700" lIns="91425" spcFirstLastPara="1" rIns="91425" wrap="square" tIns="45700">
            <a:noAutofit/>
          </a:bodyPr>
          <a:lstStyle>
            <a:lvl1pPr lvl="0" algn="l">
              <a:lnSpc>
                <a:spcPct val="90000"/>
              </a:lnSpc>
              <a:spcBef>
                <a:spcPts val="1000"/>
              </a:spcBef>
              <a:spcAft>
                <a:spcPts val="0"/>
              </a:spcAft>
              <a:buClr>
                <a:schemeClr val="dk1"/>
              </a:buClr>
              <a:buSzPts val="2400"/>
              <a:buNone/>
              <a:defRPr b="0" sz="2400">
                <a:solidFill>
                  <a:schemeClr val="dk1"/>
                </a:solidFill>
                <a:latin typeface="Nunito"/>
                <a:ea typeface="Nunito"/>
                <a:cs typeface="Nunito"/>
                <a:sym typeface="Nunito"/>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90" name="Google Shape;90;p10"/>
          <p:cNvSpPr txBox="1"/>
          <p:nvPr/>
        </p:nvSpPr>
        <p:spPr>
          <a:xfrm>
            <a:off x="-1" y="6590422"/>
            <a:ext cx="3683511" cy="257162"/>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1000" u="none" cap="none" strike="noStrike">
                <a:solidFill>
                  <a:schemeClr val="lt1"/>
                </a:solidFill>
                <a:latin typeface="Nunito"/>
                <a:ea typeface="Nunito"/>
                <a:cs typeface="Nunito"/>
                <a:sym typeface="Nunito"/>
              </a:rPr>
              <a:t>© 2020  KOKO Networks Limited – Proprietary &amp; Confidential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5.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5" Type="http://schemas.openxmlformats.org/officeDocument/2006/relationships/slideLayout" Target="../slideLayouts/slideLayout4.xml"/><Relationship Id="rId19" Type="http://schemas.openxmlformats.org/officeDocument/2006/relationships/theme" Target="../theme/theme1.xml"/><Relationship Id="rId6" Type="http://schemas.openxmlformats.org/officeDocument/2006/relationships/slideLayout" Target="../slideLayouts/slideLayout5.xml"/><Relationship Id="rId18" Type="http://schemas.openxmlformats.org/officeDocument/2006/relationships/slideLayout" Target="../slideLayouts/slideLayout17.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pic>
        <p:nvPicPr>
          <p:cNvPr id="10" name="Google Shape;10;p1"/>
          <p:cNvPicPr preferRelativeResize="0"/>
          <p:nvPr/>
        </p:nvPicPr>
        <p:blipFill rotWithShape="1">
          <a:blip r:embed="rId1">
            <a:alphaModFix/>
          </a:blip>
          <a:srcRect b="0" l="0" r="0" t="0"/>
          <a:stretch/>
        </p:blipFill>
        <p:spPr>
          <a:xfrm>
            <a:off x="1588" y="1588"/>
            <a:ext cx="1588" cy="1588"/>
          </a:xfrm>
          <a:prstGeom prst="rect">
            <a:avLst/>
          </a:prstGeom>
          <a:noFill/>
          <a:ln>
            <a:noFill/>
          </a:ln>
        </p:spPr>
      </p:pic>
      <p:sp>
        <p:nvSpPr>
          <p:cNvPr id="11" name="Google Shape;11;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SzPts val="1400"/>
              <a:buNone/>
              <a:defRPr b="1" i="0" sz="4400" u="none" cap="none" strike="noStrike">
                <a:solidFill>
                  <a:schemeClr val="dk1"/>
                </a:solidFill>
                <a:latin typeface="Nunito"/>
                <a:ea typeface="Nunito"/>
                <a:cs typeface="Nunito"/>
                <a:sym typeface="Nunito"/>
              </a:defRPr>
            </a:lvl1pPr>
            <a:lvl2pPr lvl="1"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2pPr>
            <a:lvl3pPr lvl="2"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3pPr>
            <a:lvl4pPr lvl="3"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4pPr>
            <a:lvl5pPr lvl="4"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5pPr>
            <a:lvl6pPr lvl="5"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6pPr>
            <a:lvl7pPr lvl="6"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7pPr>
            <a:lvl8pPr lvl="7"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8pPr>
            <a:lvl9pPr lvl="8"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9pPr>
          </a:lstStyle>
          <a:p/>
        </p:txBody>
      </p:sp>
      <p:sp>
        <p:nvSpPr>
          <p:cNvPr id="12" name="Google Shape;12;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Nunito"/>
                <a:ea typeface="Nunito"/>
                <a:cs typeface="Nunito"/>
                <a:sym typeface="Nunito"/>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Nunito"/>
                <a:ea typeface="Nunito"/>
                <a:cs typeface="Nunito"/>
                <a:sym typeface="Nunito"/>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Nunito"/>
                <a:ea typeface="Nunito"/>
                <a:cs typeface="Nunito"/>
                <a:sym typeface="Nunito"/>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Nunito"/>
                <a:ea typeface="Nunito"/>
                <a:cs typeface="Nunito"/>
                <a:sym typeface="Nunito"/>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Nunito"/>
                <a:ea typeface="Nunito"/>
                <a:cs typeface="Nunito"/>
                <a:sym typeface="Nunito"/>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comments" Target="../comments/commen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comments" Target="../comments/commen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9"/>
          <p:cNvSpPr txBox="1"/>
          <p:nvPr>
            <p:ph type="title"/>
          </p:nvPr>
        </p:nvSpPr>
        <p:spPr>
          <a:xfrm>
            <a:off x="6257925" y="2643400"/>
            <a:ext cx="5776200" cy="7461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Account &amp; Transaction Balance Discrepancy</a:t>
            </a:r>
            <a:endParaRPr/>
          </a:p>
        </p:txBody>
      </p:sp>
      <p:sp>
        <p:nvSpPr>
          <p:cNvPr id="166" name="Google Shape;166;p19"/>
          <p:cNvSpPr txBox="1"/>
          <p:nvPr>
            <p:ph idx="1" type="subTitle"/>
          </p:nvPr>
        </p:nvSpPr>
        <p:spPr>
          <a:xfrm>
            <a:off x="6257924" y="3711370"/>
            <a:ext cx="5369533" cy="746225"/>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2400"/>
              <a:buNone/>
            </a:pPr>
            <a:r>
              <a:rPr lang="en-US"/>
              <a:t>KOKO Core Technical Debt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0"/>
          <p:cNvSpPr txBox="1"/>
          <p:nvPr>
            <p:ph type="title"/>
          </p:nvPr>
        </p:nvSpPr>
        <p:spPr>
          <a:xfrm>
            <a:off x="1200150" y="91443"/>
            <a:ext cx="10533000" cy="783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Concurrent</a:t>
            </a:r>
            <a:r>
              <a:rPr lang="en-US"/>
              <a:t> </a:t>
            </a:r>
            <a:r>
              <a:rPr lang="en-US"/>
              <a:t>Transactions</a:t>
            </a:r>
            <a:endParaRPr/>
          </a:p>
        </p:txBody>
      </p:sp>
      <p:sp>
        <p:nvSpPr>
          <p:cNvPr id="172" name="Google Shape;172;p20"/>
          <p:cNvSpPr txBox="1"/>
          <p:nvPr>
            <p:ph idx="12" type="sldNum"/>
          </p:nvPr>
        </p:nvSpPr>
        <p:spPr>
          <a:xfrm>
            <a:off x="11733276" y="6414377"/>
            <a:ext cx="458700" cy="4437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
        <p:nvSpPr>
          <p:cNvPr id="173" name="Google Shape;173;p20"/>
          <p:cNvSpPr/>
          <p:nvPr/>
        </p:nvSpPr>
        <p:spPr>
          <a:xfrm>
            <a:off x="852800" y="3565225"/>
            <a:ext cx="817200" cy="687000"/>
          </a:xfrm>
          <a:prstGeom prst="smileyFace">
            <a:avLst>
              <a:gd fmla="val 4653"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0"/>
          <p:cNvSpPr/>
          <p:nvPr/>
        </p:nvSpPr>
        <p:spPr>
          <a:xfrm>
            <a:off x="2451850" y="2167550"/>
            <a:ext cx="1054200" cy="6870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Credit Purchase</a:t>
            </a:r>
            <a:endParaRPr/>
          </a:p>
        </p:txBody>
      </p:sp>
      <p:sp>
        <p:nvSpPr>
          <p:cNvPr id="175" name="Google Shape;175;p20"/>
          <p:cNvSpPr/>
          <p:nvPr/>
        </p:nvSpPr>
        <p:spPr>
          <a:xfrm>
            <a:off x="2488900" y="4771200"/>
            <a:ext cx="980100" cy="7839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Fuel Purchase</a:t>
            </a:r>
            <a:endParaRPr/>
          </a:p>
        </p:txBody>
      </p:sp>
      <p:cxnSp>
        <p:nvCxnSpPr>
          <p:cNvPr id="176" name="Google Shape;176;p20"/>
          <p:cNvCxnSpPr>
            <a:stCxn id="173" idx="0"/>
            <a:endCxn id="174" idx="1"/>
          </p:cNvCxnSpPr>
          <p:nvPr/>
        </p:nvCxnSpPr>
        <p:spPr>
          <a:xfrm rot="-5400000">
            <a:off x="1329500" y="2442925"/>
            <a:ext cx="1054200" cy="1190400"/>
          </a:xfrm>
          <a:prstGeom prst="bentConnector2">
            <a:avLst/>
          </a:prstGeom>
          <a:noFill/>
          <a:ln cap="flat" cmpd="sng" w="9525">
            <a:solidFill>
              <a:schemeClr val="dk2"/>
            </a:solidFill>
            <a:prstDash val="solid"/>
            <a:round/>
            <a:headEnd len="med" w="med" type="none"/>
            <a:tailEnd len="med" w="med" type="triangle"/>
          </a:ln>
        </p:spPr>
      </p:cxnSp>
      <p:cxnSp>
        <p:nvCxnSpPr>
          <p:cNvPr id="177" name="Google Shape;177;p20"/>
          <p:cNvCxnSpPr>
            <a:stCxn id="173" idx="4"/>
            <a:endCxn id="175" idx="1"/>
          </p:cNvCxnSpPr>
          <p:nvPr/>
        </p:nvCxnSpPr>
        <p:spPr>
          <a:xfrm flipH="1" rot="-5400000">
            <a:off x="1419800" y="4093825"/>
            <a:ext cx="910800" cy="1227600"/>
          </a:xfrm>
          <a:prstGeom prst="bentConnector2">
            <a:avLst/>
          </a:prstGeom>
          <a:noFill/>
          <a:ln cap="flat" cmpd="sng" w="9525">
            <a:solidFill>
              <a:schemeClr val="dk2"/>
            </a:solidFill>
            <a:prstDash val="solid"/>
            <a:round/>
            <a:headEnd len="med" w="med" type="none"/>
            <a:tailEnd len="med" w="med" type="triangle"/>
          </a:ln>
        </p:spPr>
      </p:cxnSp>
      <p:sp>
        <p:nvSpPr>
          <p:cNvPr id="178" name="Google Shape;178;p20"/>
          <p:cNvSpPr/>
          <p:nvPr/>
        </p:nvSpPr>
        <p:spPr>
          <a:xfrm>
            <a:off x="4240450" y="3340225"/>
            <a:ext cx="662700" cy="1137000"/>
          </a:xfrm>
          <a:prstGeom prst="can">
            <a:avLst>
              <a:gd fmla="val 25000"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DB</a:t>
            </a:r>
            <a:endParaRPr/>
          </a:p>
        </p:txBody>
      </p:sp>
      <p:cxnSp>
        <p:nvCxnSpPr>
          <p:cNvPr id="179" name="Google Shape;179;p20"/>
          <p:cNvCxnSpPr>
            <a:stCxn id="174" idx="3"/>
            <a:endCxn id="178" idx="1"/>
          </p:cNvCxnSpPr>
          <p:nvPr/>
        </p:nvCxnSpPr>
        <p:spPr>
          <a:xfrm>
            <a:off x="3506050" y="2511050"/>
            <a:ext cx="1065900" cy="829200"/>
          </a:xfrm>
          <a:prstGeom prst="bentConnector2">
            <a:avLst/>
          </a:prstGeom>
          <a:noFill/>
          <a:ln cap="flat" cmpd="sng" w="9525">
            <a:solidFill>
              <a:schemeClr val="dk2"/>
            </a:solidFill>
            <a:prstDash val="solid"/>
            <a:round/>
            <a:headEnd len="med" w="med" type="none"/>
            <a:tailEnd len="med" w="med" type="triangle"/>
          </a:ln>
        </p:spPr>
      </p:cxnSp>
      <p:cxnSp>
        <p:nvCxnSpPr>
          <p:cNvPr id="180" name="Google Shape;180;p20"/>
          <p:cNvCxnSpPr>
            <a:stCxn id="175" idx="3"/>
            <a:endCxn id="178" idx="3"/>
          </p:cNvCxnSpPr>
          <p:nvPr/>
        </p:nvCxnSpPr>
        <p:spPr>
          <a:xfrm flipH="1" rot="10800000">
            <a:off x="3469000" y="4477350"/>
            <a:ext cx="1102800" cy="685800"/>
          </a:xfrm>
          <a:prstGeom prst="bentConnector2">
            <a:avLst/>
          </a:prstGeom>
          <a:noFill/>
          <a:ln cap="flat" cmpd="sng" w="9525">
            <a:solidFill>
              <a:schemeClr val="dk2"/>
            </a:solidFill>
            <a:prstDash val="solid"/>
            <a:round/>
            <a:headEnd len="med" w="med" type="none"/>
            <a:tailEnd len="med" w="med" type="triangle"/>
          </a:ln>
        </p:spPr>
      </p:cxnSp>
      <p:sp>
        <p:nvSpPr>
          <p:cNvPr id="181" name="Google Shape;181;p20"/>
          <p:cNvSpPr/>
          <p:nvPr/>
        </p:nvSpPr>
        <p:spPr>
          <a:xfrm>
            <a:off x="5720400" y="4707750"/>
            <a:ext cx="1227600" cy="9108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Updates the balance to x-100</a:t>
            </a:r>
            <a:endParaRPr/>
          </a:p>
        </p:txBody>
      </p:sp>
      <p:cxnSp>
        <p:nvCxnSpPr>
          <p:cNvPr id="182" name="Google Shape;182;p20"/>
          <p:cNvCxnSpPr>
            <a:stCxn id="178" idx="3"/>
            <a:endCxn id="181" idx="1"/>
          </p:cNvCxnSpPr>
          <p:nvPr/>
        </p:nvCxnSpPr>
        <p:spPr>
          <a:xfrm flipH="1" rot="-5400000">
            <a:off x="4803250" y="4245775"/>
            <a:ext cx="685800" cy="1148700"/>
          </a:xfrm>
          <a:prstGeom prst="bentConnector2">
            <a:avLst/>
          </a:prstGeom>
          <a:noFill/>
          <a:ln cap="flat" cmpd="sng" w="9525">
            <a:solidFill>
              <a:schemeClr val="dk2"/>
            </a:solidFill>
            <a:prstDash val="solid"/>
            <a:round/>
            <a:headEnd len="med" w="med" type="none"/>
            <a:tailEnd len="med" w="med" type="triangle"/>
          </a:ln>
        </p:spPr>
      </p:cxnSp>
      <p:sp>
        <p:nvSpPr>
          <p:cNvPr id="183" name="Google Shape;183;p20"/>
          <p:cNvSpPr/>
          <p:nvPr/>
        </p:nvSpPr>
        <p:spPr>
          <a:xfrm>
            <a:off x="5720400" y="2055650"/>
            <a:ext cx="1227600" cy="9108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Updates the balance to x+100</a:t>
            </a:r>
            <a:endParaRPr/>
          </a:p>
        </p:txBody>
      </p:sp>
      <p:cxnSp>
        <p:nvCxnSpPr>
          <p:cNvPr id="184" name="Google Shape;184;p20"/>
          <p:cNvCxnSpPr>
            <a:stCxn id="178" idx="1"/>
            <a:endCxn id="183" idx="1"/>
          </p:cNvCxnSpPr>
          <p:nvPr/>
        </p:nvCxnSpPr>
        <p:spPr>
          <a:xfrm rot="-5400000">
            <a:off x="4731550" y="2351275"/>
            <a:ext cx="829200" cy="1148700"/>
          </a:xfrm>
          <a:prstGeom prst="bentConnector2">
            <a:avLst/>
          </a:prstGeom>
          <a:noFill/>
          <a:ln cap="flat" cmpd="sng" w="9525">
            <a:solidFill>
              <a:schemeClr val="dk2"/>
            </a:solidFill>
            <a:prstDash val="solid"/>
            <a:round/>
            <a:headEnd len="med" w="med" type="none"/>
            <a:tailEnd len="med" w="med" type="triangle"/>
          </a:ln>
        </p:spPr>
      </p:cxnSp>
      <p:sp>
        <p:nvSpPr>
          <p:cNvPr id="185" name="Google Shape;185;p20"/>
          <p:cNvSpPr txBox="1"/>
          <p:nvPr/>
        </p:nvSpPr>
        <p:spPr>
          <a:xfrm>
            <a:off x="3932400" y="5235275"/>
            <a:ext cx="1836000" cy="7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Fetches the account balance from db as X</a:t>
            </a:r>
            <a:endParaRPr>
              <a:latin typeface="Nunito"/>
              <a:ea typeface="Nunito"/>
              <a:cs typeface="Nunito"/>
              <a:sym typeface="Nunito"/>
            </a:endParaRPr>
          </a:p>
        </p:txBody>
      </p:sp>
      <p:sp>
        <p:nvSpPr>
          <p:cNvPr id="186" name="Google Shape;186;p20"/>
          <p:cNvSpPr txBox="1"/>
          <p:nvPr/>
        </p:nvSpPr>
        <p:spPr>
          <a:xfrm>
            <a:off x="3753150" y="1709838"/>
            <a:ext cx="1836000" cy="7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Fetches the account balance from db as X</a:t>
            </a:r>
            <a:endParaRPr>
              <a:latin typeface="Nunito"/>
              <a:ea typeface="Nunito"/>
              <a:cs typeface="Nunito"/>
              <a:sym typeface="Nunito"/>
            </a:endParaRPr>
          </a:p>
        </p:txBody>
      </p:sp>
      <p:sp>
        <p:nvSpPr>
          <p:cNvPr id="187" name="Google Shape;187;p20"/>
          <p:cNvSpPr/>
          <p:nvPr/>
        </p:nvSpPr>
        <p:spPr>
          <a:xfrm>
            <a:off x="7910675" y="3340225"/>
            <a:ext cx="662700" cy="1137000"/>
          </a:xfrm>
          <a:prstGeom prst="can">
            <a:avLst>
              <a:gd fmla="val 25000"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DB</a:t>
            </a:r>
            <a:endParaRPr/>
          </a:p>
        </p:txBody>
      </p:sp>
      <p:cxnSp>
        <p:nvCxnSpPr>
          <p:cNvPr id="188" name="Google Shape;188;p20"/>
          <p:cNvCxnSpPr>
            <a:stCxn id="181" idx="3"/>
            <a:endCxn id="187" idx="3"/>
          </p:cNvCxnSpPr>
          <p:nvPr/>
        </p:nvCxnSpPr>
        <p:spPr>
          <a:xfrm flipH="1" rot="10800000">
            <a:off x="6948000" y="4477350"/>
            <a:ext cx="1293900" cy="685800"/>
          </a:xfrm>
          <a:prstGeom prst="bentConnector2">
            <a:avLst/>
          </a:prstGeom>
          <a:noFill/>
          <a:ln cap="flat" cmpd="sng" w="9525">
            <a:solidFill>
              <a:schemeClr val="dk2"/>
            </a:solidFill>
            <a:prstDash val="solid"/>
            <a:round/>
            <a:headEnd len="med" w="med" type="none"/>
            <a:tailEnd len="med" w="med" type="triangle"/>
          </a:ln>
        </p:spPr>
      </p:cxnSp>
      <p:sp>
        <p:nvSpPr>
          <p:cNvPr id="189" name="Google Shape;189;p20"/>
          <p:cNvSpPr txBox="1"/>
          <p:nvPr/>
        </p:nvSpPr>
        <p:spPr>
          <a:xfrm>
            <a:off x="8350425" y="4737825"/>
            <a:ext cx="1930500" cy="7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solidFill>
                  <a:schemeClr val="dk1"/>
                </a:solidFill>
                <a:latin typeface="Nunito"/>
                <a:ea typeface="Nunito"/>
                <a:cs typeface="Nunito"/>
                <a:sym typeface="Nunito"/>
              </a:rPr>
              <a:t>Committed to db first</a:t>
            </a:r>
            <a:endParaRPr>
              <a:solidFill>
                <a:schemeClr val="dk1"/>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rPr lang="en-US">
                <a:solidFill>
                  <a:schemeClr val="dk1"/>
                </a:solidFill>
                <a:latin typeface="Nunito"/>
                <a:ea typeface="Nunito"/>
                <a:cs typeface="Nunito"/>
                <a:sym typeface="Nunito"/>
              </a:rPr>
              <a:t>with x-100</a:t>
            </a:r>
            <a:endParaRPr>
              <a:solidFill>
                <a:schemeClr val="dk1"/>
              </a:solidFill>
              <a:latin typeface="Nunito"/>
              <a:ea typeface="Nunito"/>
              <a:cs typeface="Nunito"/>
              <a:sym typeface="Nunito"/>
            </a:endParaRPr>
          </a:p>
          <a:p>
            <a:pPr indent="0" lvl="0" marL="0" rtl="0" algn="l">
              <a:spcBef>
                <a:spcPts val="0"/>
              </a:spcBef>
              <a:spcAft>
                <a:spcPts val="0"/>
              </a:spcAft>
              <a:buClr>
                <a:schemeClr val="dk1"/>
              </a:buClr>
              <a:buSzPts val="1100"/>
              <a:buFont typeface="Arial"/>
              <a:buNone/>
            </a:pPr>
            <a:r>
              <a:t/>
            </a:r>
            <a:endParaRPr>
              <a:solidFill>
                <a:schemeClr val="dk1"/>
              </a:solidFill>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p:txBody>
      </p:sp>
      <p:cxnSp>
        <p:nvCxnSpPr>
          <p:cNvPr id="190" name="Google Shape;190;p20"/>
          <p:cNvCxnSpPr>
            <a:stCxn id="183" idx="3"/>
            <a:endCxn id="187" idx="1"/>
          </p:cNvCxnSpPr>
          <p:nvPr/>
        </p:nvCxnSpPr>
        <p:spPr>
          <a:xfrm>
            <a:off x="6948000" y="2511050"/>
            <a:ext cx="1293900" cy="829200"/>
          </a:xfrm>
          <a:prstGeom prst="bentConnector2">
            <a:avLst/>
          </a:prstGeom>
          <a:noFill/>
          <a:ln cap="flat" cmpd="sng" w="9525">
            <a:solidFill>
              <a:schemeClr val="dk2"/>
            </a:solidFill>
            <a:prstDash val="solid"/>
            <a:round/>
            <a:headEnd len="med" w="med" type="none"/>
            <a:tailEnd len="med" w="med" type="triangle"/>
          </a:ln>
        </p:spPr>
      </p:cxnSp>
      <p:sp>
        <p:nvSpPr>
          <p:cNvPr id="191" name="Google Shape;191;p20"/>
          <p:cNvSpPr txBox="1"/>
          <p:nvPr/>
        </p:nvSpPr>
        <p:spPr>
          <a:xfrm>
            <a:off x="8241900" y="1976450"/>
            <a:ext cx="1930500" cy="7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chemeClr val="dk1"/>
                </a:solidFill>
                <a:latin typeface="Nunito"/>
                <a:ea typeface="Nunito"/>
                <a:cs typeface="Nunito"/>
                <a:sym typeface="Nunito"/>
              </a:rPr>
              <a:t>Committed to db after fuel purchase</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with x+100</a:t>
            </a:r>
            <a:endParaRPr>
              <a:solidFill>
                <a:schemeClr val="dk1"/>
              </a:solidFill>
              <a:latin typeface="Nunito"/>
              <a:ea typeface="Nunito"/>
              <a:cs typeface="Nunito"/>
              <a:sym typeface="Nunito"/>
            </a:endParaRPr>
          </a:p>
          <a:p>
            <a:pPr indent="0" lvl="0" marL="0" rtl="0" algn="l">
              <a:spcBef>
                <a:spcPts val="0"/>
              </a:spcBef>
              <a:spcAft>
                <a:spcPts val="0"/>
              </a:spcAft>
              <a:buNone/>
            </a:pPr>
            <a:r>
              <a:t/>
            </a:r>
            <a:endParaRPr>
              <a:solidFill>
                <a:schemeClr val="dk1"/>
              </a:solidFill>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p:txBody>
      </p:sp>
      <p:sp>
        <p:nvSpPr>
          <p:cNvPr id="192" name="Google Shape;192;p20"/>
          <p:cNvSpPr/>
          <p:nvPr/>
        </p:nvSpPr>
        <p:spPr>
          <a:xfrm>
            <a:off x="9677075" y="3340225"/>
            <a:ext cx="2451900" cy="11370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Final value of balance is x+100 cause credit purchase </a:t>
            </a:r>
            <a:r>
              <a:rPr lang="en-US"/>
              <a:t>committed</a:t>
            </a:r>
            <a:r>
              <a:rPr lang="en-US"/>
              <a:t> just after fuel purchase</a:t>
            </a:r>
            <a:endParaRPr/>
          </a:p>
          <a:p>
            <a:pPr indent="0" lvl="0" marL="0" rtl="0" algn="ctr">
              <a:spcBef>
                <a:spcPts val="0"/>
              </a:spcBef>
              <a:spcAft>
                <a:spcPts val="0"/>
              </a:spcAft>
              <a:buNone/>
            </a:pPr>
            <a:r>
              <a:rPr b="1" lang="en-US"/>
              <a:t>Discrepancy of Ksh 100</a:t>
            </a:r>
            <a:endParaRPr b="1"/>
          </a:p>
        </p:txBody>
      </p:sp>
      <p:cxnSp>
        <p:nvCxnSpPr>
          <p:cNvPr id="193" name="Google Shape;193;p20"/>
          <p:cNvCxnSpPr>
            <a:stCxn id="187" idx="4"/>
            <a:endCxn id="192" idx="1"/>
          </p:cNvCxnSpPr>
          <p:nvPr/>
        </p:nvCxnSpPr>
        <p:spPr>
          <a:xfrm>
            <a:off x="8573375" y="3908725"/>
            <a:ext cx="1103700" cy="600"/>
          </a:xfrm>
          <a:prstGeom prst="bentConnector3">
            <a:avLst>
              <a:gd fmla="val 50000" name="adj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1"/>
          <p:cNvSpPr txBox="1"/>
          <p:nvPr>
            <p:ph type="title"/>
          </p:nvPr>
        </p:nvSpPr>
        <p:spPr>
          <a:xfrm>
            <a:off x="1200150" y="91443"/>
            <a:ext cx="10533000" cy="783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None/>
            </a:pPr>
            <a:r>
              <a:rPr lang="en-US"/>
              <a:t>Concurrent</a:t>
            </a:r>
            <a:r>
              <a:rPr lang="en-US"/>
              <a:t> Transactions - Solution</a:t>
            </a:r>
            <a:endParaRPr/>
          </a:p>
        </p:txBody>
      </p:sp>
      <p:sp>
        <p:nvSpPr>
          <p:cNvPr id="199" name="Google Shape;199;p21"/>
          <p:cNvSpPr txBox="1"/>
          <p:nvPr>
            <p:ph idx="12" type="sldNum"/>
          </p:nvPr>
        </p:nvSpPr>
        <p:spPr>
          <a:xfrm>
            <a:off x="11733276" y="6414377"/>
            <a:ext cx="458700" cy="4437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
        <p:nvSpPr>
          <p:cNvPr id="200" name="Google Shape;200;p21"/>
          <p:cNvSpPr/>
          <p:nvPr/>
        </p:nvSpPr>
        <p:spPr>
          <a:xfrm>
            <a:off x="828563" y="3948425"/>
            <a:ext cx="817200" cy="687000"/>
          </a:xfrm>
          <a:prstGeom prst="smileyFace">
            <a:avLst>
              <a:gd fmla="val 4653"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1"/>
          <p:cNvSpPr/>
          <p:nvPr/>
        </p:nvSpPr>
        <p:spPr>
          <a:xfrm>
            <a:off x="2427613" y="2550750"/>
            <a:ext cx="1054200" cy="6870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Credit Purchase</a:t>
            </a:r>
            <a:endParaRPr/>
          </a:p>
        </p:txBody>
      </p:sp>
      <p:sp>
        <p:nvSpPr>
          <p:cNvPr id="202" name="Google Shape;202;p21"/>
          <p:cNvSpPr/>
          <p:nvPr/>
        </p:nvSpPr>
        <p:spPr>
          <a:xfrm>
            <a:off x="2464663" y="5154400"/>
            <a:ext cx="980100" cy="7839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Fuel Purchase</a:t>
            </a:r>
            <a:endParaRPr/>
          </a:p>
        </p:txBody>
      </p:sp>
      <p:cxnSp>
        <p:nvCxnSpPr>
          <p:cNvPr id="203" name="Google Shape;203;p21"/>
          <p:cNvCxnSpPr>
            <a:stCxn id="200" idx="0"/>
            <a:endCxn id="201" idx="1"/>
          </p:cNvCxnSpPr>
          <p:nvPr/>
        </p:nvCxnSpPr>
        <p:spPr>
          <a:xfrm rot="-5400000">
            <a:off x="1305263" y="2826125"/>
            <a:ext cx="1054200" cy="1190400"/>
          </a:xfrm>
          <a:prstGeom prst="bentConnector2">
            <a:avLst/>
          </a:prstGeom>
          <a:noFill/>
          <a:ln cap="flat" cmpd="sng" w="9525">
            <a:solidFill>
              <a:schemeClr val="dk2"/>
            </a:solidFill>
            <a:prstDash val="solid"/>
            <a:round/>
            <a:headEnd len="med" w="med" type="none"/>
            <a:tailEnd len="med" w="med" type="triangle"/>
          </a:ln>
        </p:spPr>
      </p:cxnSp>
      <p:cxnSp>
        <p:nvCxnSpPr>
          <p:cNvPr id="204" name="Google Shape;204;p21"/>
          <p:cNvCxnSpPr>
            <a:stCxn id="200" idx="4"/>
            <a:endCxn id="202" idx="1"/>
          </p:cNvCxnSpPr>
          <p:nvPr/>
        </p:nvCxnSpPr>
        <p:spPr>
          <a:xfrm flipH="1" rot="-5400000">
            <a:off x="1395563" y="4477025"/>
            <a:ext cx="910800" cy="1227600"/>
          </a:xfrm>
          <a:prstGeom prst="bentConnector2">
            <a:avLst/>
          </a:prstGeom>
          <a:noFill/>
          <a:ln cap="flat" cmpd="sng" w="9525">
            <a:solidFill>
              <a:schemeClr val="dk2"/>
            </a:solidFill>
            <a:prstDash val="solid"/>
            <a:round/>
            <a:headEnd len="med" w="med" type="none"/>
            <a:tailEnd len="med" w="med" type="triangle"/>
          </a:ln>
        </p:spPr>
      </p:cxnSp>
      <p:sp>
        <p:nvSpPr>
          <p:cNvPr id="205" name="Google Shape;205;p21"/>
          <p:cNvSpPr/>
          <p:nvPr/>
        </p:nvSpPr>
        <p:spPr>
          <a:xfrm>
            <a:off x="4216213" y="3723425"/>
            <a:ext cx="662700" cy="1137000"/>
          </a:xfrm>
          <a:prstGeom prst="can">
            <a:avLst>
              <a:gd fmla="val 25000"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DB</a:t>
            </a:r>
            <a:endParaRPr/>
          </a:p>
        </p:txBody>
      </p:sp>
      <p:cxnSp>
        <p:nvCxnSpPr>
          <p:cNvPr id="206" name="Google Shape;206;p21"/>
          <p:cNvCxnSpPr>
            <a:stCxn id="201" idx="3"/>
            <a:endCxn id="205" idx="1"/>
          </p:cNvCxnSpPr>
          <p:nvPr/>
        </p:nvCxnSpPr>
        <p:spPr>
          <a:xfrm>
            <a:off x="3481813" y="2894250"/>
            <a:ext cx="1065900" cy="829200"/>
          </a:xfrm>
          <a:prstGeom prst="bentConnector2">
            <a:avLst/>
          </a:prstGeom>
          <a:noFill/>
          <a:ln cap="flat" cmpd="sng" w="9525">
            <a:solidFill>
              <a:schemeClr val="dk2"/>
            </a:solidFill>
            <a:prstDash val="solid"/>
            <a:round/>
            <a:headEnd len="med" w="med" type="none"/>
            <a:tailEnd len="med" w="med" type="triangle"/>
          </a:ln>
        </p:spPr>
      </p:cxnSp>
      <p:cxnSp>
        <p:nvCxnSpPr>
          <p:cNvPr id="207" name="Google Shape;207;p21"/>
          <p:cNvCxnSpPr>
            <a:stCxn id="202" idx="3"/>
            <a:endCxn id="205" idx="3"/>
          </p:cNvCxnSpPr>
          <p:nvPr/>
        </p:nvCxnSpPr>
        <p:spPr>
          <a:xfrm flipH="1" rot="10800000">
            <a:off x="3444763" y="4860550"/>
            <a:ext cx="1102800" cy="685800"/>
          </a:xfrm>
          <a:prstGeom prst="bentConnector2">
            <a:avLst/>
          </a:prstGeom>
          <a:noFill/>
          <a:ln cap="flat" cmpd="sng" w="9525">
            <a:solidFill>
              <a:schemeClr val="dk2"/>
            </a:solidFill>
            <a:prstDash val="solid"/>
            <a:round/>
            <a:headEnd len="med" w="med" type="none"/>
            <a:tailEnd len="med" w="med" type="triangle"/>
          </a:ln>
        </p:spPr>
      </p:cxnSp>
      <p:sp>
        <p:nvSpPr>
          <p:cNvPr id="208" name="Google Shape;208;p21"/>
          <p:cNvSpPr/>
          <p:nvPr/>
        </p:nvSpPr>
        <p:spPr>
          <a:xfrm>
            <a:off x="5696163" y="2438850"/>
            <a:ext cx="1227600" cy="9108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Updates the balance to x+100</a:t>
            </a:r>
            <a:endParaRPr/>
          </a:p>
        </p:txBody>
      </p:sp>
      <p:cxnSp>
        <p:nvCxnSpPr>
          <p:cNvPr id="209" name="Google Shape;209;p21"/>
          <p:cNvCxnSpPr>
            <a:stCxn id="205" idx="1"/>
            <a:endCxn id="208" idx="1"/>
          </p:cNvCxnSpPr>
          <p:nvPr/>
        </p:nvCxnSpPr>
        <p:spPr>
          <a:xfrm rot="-5400000">
            <a:off x="4707313" y="2734475"/>
            <a:ext cx="829200" cy="1148700"/>
          </a:xfrm>
          <a:prstGeom prst="bentConnector2">
            <a:avLst/>
          </a:prstGeom>
          <a:noFill/>
          <a:ln cap="flat" cmpd="sng" w="9525">
            <a:solidFill>
              <a:schemeClr val="dk2"/>
            </a:solidFill>
            <a:prstDash val="solid"/>
            <a:round/>
            <a:headEnd len="med" w="med" type="none"/>
            <a:tailEnd len="med" w="med" type="triangle"/>
          </a:ln>
        </p:spPr>
      </p:cxnSp>
      <p:sp>
        <p:nvSpPr>
          <p:cNvPr id="210" name="Google Shape;210;p21"/>
          <p:cNvSpPr txBox="1"/>
          <p:nvPr/>
        </p:nvSpPr>
        <p:spPr>
          <a:xfrm>
            <a:off x="3908163" y="5618475"/>
            <a:ext cx="1836000" cy="7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select balance is </a:t>
            </a:r>
            <a:r>
              <a:rPr b="1" lang="en-US">
                <a:latin typeface="Nunito"/>
                <a:ea typeface="Nunito"/>
                <a:cs typeface="Nunito"/>
                <a:sym typeface="Nunito"/>
              </a:rPr>
              <a:t>locked</a:t>
            </a:r>
            <a:r>
              <a:rPr lang="en-US">
                <a:latin typeface="Nunito"/>
                <a:ea typeface="Nunito"/>
                <a:cs typeface="Nunito"/>
                <a:sym typeface="Nunito"/>
              </a:rPr>
              <a:t> until previous transaction ends</a:t>
            </a:r>
            <a:endParaRPr>
              <a:latin typeface="Nunito"/>
              <a:ea typeface="Nunito"/>
              <a:cs typeface="Nunito"/>
              <a:sym typeface="Nunito"/>
            </a:endParaRPr>
          </a:p>
        </p:txBody>
      </p:sp>
      <p:sp>
        <p:nvSpPr>
          <p:cNvPr id="211" name="Google Shape;211;p21"/>
          <p:cNvSpPr txBox="1"/>
          <p:nvPr/>
        </p:nvSpPr>
        <p:spPr>
          <a:xfrm>
            <a:off x="3728913" y="2093038"/>
            <a:ext cx="1836000" cy="7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select for update balance from db</a:t>
            </a:r>
            <a:endParaRPr>
              <a:latin typeface="Nunito"/>
              <a:ea typeface="Nunito"/>
              <a:cs typeface="Nunito"/>
              <a:sym typeface="Nunito"/>
            </a:endParaRPr>
          </a:p>
        </p:txBody>
      </p:sp>
      <p:sp>
        <p:nvSpPr>
          <p:cNvPr id="212" name="Google Shape;212;p21"/>
          <p:cNvSpPr/>
          <p:nvPr/>
        </p:nvSpPr>
        <p:spPr>
          <a:xfrm>
            <a:off x="7104688" y="3723425"/>
            <a:ext cx="662700" cy="1137000"/>
          </a:xfrm>
          <a:prstGeom prst="can">
            <a:avLst>
              <a:gd fmla="val 25000"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DB</a:t>
            </a:r>
            <a:endParaRPr/>
          </a:p>
        </p:txBody>
      </p:sp>
      <p:cxnSp>
        <p:nvCxnSpPr>
          <p:cNvPr id="213" name="Google Shape;213;p21"/>
          <p:cNvCxnSpPr>
            <a:stCxn id="208" idx="3"/>
            <a:endCxn id="212" idx="1"/>
          </p:cNvCxnSpPr>
          <p:nvPr/>
        </p:nvCxnSpPr>
        <p:spPr>
          <a:xfrm>
            <a:off x="6923763" y="2894250"/>
            <a:ext cx="512400" cy="829200"/>
          </a:xfrm>
          <a:prstGeom prst="bentConnector2">
            <a:avLst/>
          </a:prstGeom>
          <a:noFill/>
          <a:ln cap="flat" cmpd="sng" w="9525">
            <a:solidFill>
              <a:schemeClr val="dk2"/>
            </a:solidFill>
            <a:prstDash val="solid"/>
            <a:round/>
            <a:headEnd len="med" w="med" type="none"/>
            <a:tailEnd len="med" w="med" type="triangle"/>
          </a:ln>
        </p:spPr>
      </p:cxnSp>
      <p:sp>
        <p:nvSpPr>
          <p:cNvPr id="214" name="Google Shape;214;p21"/>
          <p:cNvSpPr txBox="1"/>
          <p:nvPr/>
        </p:nvSpPr>
        <p:spPr>
          <a:xfrm>
            <a:off x="7436163" y="2347800"/>
            <a:ext cx="1930500" cy="7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chemeClr val="dk1"/>
                </a:solidFill>
                <a:latin typeface="Nunito"/>
                <a:ea typeface="Nunito"/>
                <a:cs typeface="Nunito"/>
                <a:sym typeface="Nunito"/>
              </a:rPr>
              <a:t>Committed to db after fuel purchase</a:t>
            </a:r>
            <a:endParaRPr>
              <a:solidFill>
                <a:schemeClr val="dk1"/>
              </a:solidFill>
              <a:latin typeface="Nunito"/>
              <a:ea typeface="Nunito"/>
              <a:cs typeface="Nunito"/>
              <a:sym typeface="Nunito"/>
            </a:endParaRPr>
          </a:p>
          <a:p>
            <a:pPr indent="0" lvl="0" marL="0" rtl="0" algn="l">
              <a:spcBef>
                <a:spcPts val="0"/>
              </a:spcBef>
              <a:spcAft>
                <a:spcPts val="0"/>
              </a:spcAft>
              <a:buNone/>
            </a:pPr>
            <a:r>
              <a:rPr lang="en-US">
                <a:solidFill>
                  <a:schemeClr val="dk1"/>
                </a:solidFill>
                <a:latin typeface="Nunito"/>
                <a:ea typeface="Nunito"/>
                <a:cs typeface="Nunito"/>
                <a:sym typeface="Nunito"/>
              </a:rPr>
              <a:t>with x+100</a:t>
            </a:r>
            <a:endParaRPr>
              <a:solidFill>
                <a:schemeClr val="dk1"/>
              </a:solidFill>
              <a:latin typeface="Nunito"/>
              <a:ea typeface="Nunito"/>
              <a:cs typeface="Nunito"/>
              <a:sym typeface="Nunito"/>
            </a:endParaRPr>
          </a:p>
          <a:p>
            <a:pPr indent="0" lvl="0" marL="0" rtl="0" algn="l">
              <a:spcBef>
                <a:spcPts val="0"/>
              </a:spcBef>
              <a:spcAft>
                <a:spcPts val="0"/>
              </a:spcAft>
              <a:buNone/>
            </a:pPr>
            <a:r>
              <a:t/>
            </a:r>
            <a:endParaRPr>
              <a:solidFill>
                <a:schemeClr val="dk1"/>
              </a:solidFill>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p:txBody>
      </p:sp>
      <p:sp>
        <p:nvSpPr>
          <p:cNvPr id="215" name="Google Shape;215;p21"/>
          <p:cNvSpPr txBox="1"/>
          <p:nvPr/>
        </p:nvSpPr>
        <p:spPr>
          <a:xfrm>
            <a:off x="686975" y="1089700"/>
            <a:ext cx="11228700" cy="78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Use of  </a:t>
            </a:r>
            <a:r>
              <a:rPr b="1" i="1" lang="en-US">
                <a:latin typeface="Nunito"/>
                <a:ea typeface="Nunito"/>
                <a:cs typeface="Nunito"/>
                <a:sym typeface="Nunito"/>
              </a:rPr>
              <a:t>select for </a:t>
            </a:r>
            <a:r>
              <a:rPr b="1" i="1" lang="en-US">
                <a:latin typeface="Nunito"/>
                <a:ea typeface="Nunito"/>
                <a:cs typeface="Nunito"/>
                <a:sym typeface="Nunito"/>
              </a:rPr>
              <a:t>update</a:t>
            </a:r>
            <a:endParaRPr b="1" i="1">
              <a:latin typeface="Nunito"/>
              <a:ea typeface="Nunito"/>
              <a:cs typeface="Nunito"/>
              <a:sym typeface="Nunito"/>
            </a:endParaRPr>
          </a:p>
          <a:p>
            <a:pPr indent="0" lvl="0" marL="0" rtl="0" algn="l">
              <a:spcBef>
                <a:spcPts val="0"/>
              </a:spcBef>
              <a:spcAft>
                <a:spcPts val="0"/>
              </a:spcAft>
              <a:buNone/>
            </a:pPr>
            <a:r>
              <a:rPr lang="en-US">
                <a:solidFill>
                  <a:srgbClr val="0D0A0B"/>
                </a:solidFill>
                <a:highlight>
                  <a:srgbClr val="F8F9FA"/>
                </a:highlight>
                <a:latin typeface="Nunito"/>
                <a:ea typeface="Nunito"/>
                <a:cs typeface="Nunito"/>
                <a:sym typeface="Nunito"/>
              </a:rPr>
              <a:t>FOR UPDATE</a:t>
            </a:r>
            <a:r>
              <a:rPr lang="en-US">
                <a:solidFill>
                  <a:srgbClr val="0D0A0B"/>
                </a:solidFill>
                <a:highlight>
                  <a:srgbClr val="FFFFFF"/>
                </a:highlight>
                <a:latin typeface="Nunito"/>
                <a:ea typeface="Nunito"/>
                <a:cs typeface="Nunito"/>
                <a:sym typeface="Nunito"/>
              </a:rPr>
              <a:t> causes the rows retrieved by the SELECT statement to be locked as though for update. This prevents them from being locked, modified or deleted by other transactions until the current transaction ends.</a:t>
            </a:r>
            <a:endParaRPr sz="1700">
              <a:latin typeface="Nunito"/>
              <a:ea typeface="Nunito"/>
              <a:cs typeface="Nunito"/>
              <a:sym typeface="Nunito"/>
            </a:endParaRPr>
          </a:p>
        </p:txBody>
      </p:sp>
      <p:sp>
        <p:nvSpPr>
          <p:cNvPr id="216" name="Google Shape;216;p21"/>
          <p:cNvSpPr txBox="1"/>
          <p:nvPr/>
        </p:nvSpPr>
        <p:spPr>
          <a:xfrm>
            <a:off x="4946738" y="3893963"/>
            <a:ext cx="1836000" cy="7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select for update </a:t>
            </a:r>
            <a:r>
              <a:rPr b="1" lang="en-US">
                <a:latin typeface="Nunito"/>
                <a:ea typeface="Nunito"/>
                <a:cs typeface="Nunito"/>
                <a:sym typeface="Nunito"/>
              </a:rPr>
              <a:t>lock the db</a:t>
            </a:r>
            <a:r>
              <a:rPr lang="en-US">
                <a:latin typeface="Nunito"/>
                <a:ea typeface="Nunito"/>
                <a:cs typeface="Nunito"/>
                <a:sym typeface="Nunito"/>
              </a:rPr>
              <a:t> for the select</a:t>
            </a:r>
            <a:endParaRPr>
              <a:latin typeface="Nunito"/>
              <a:ea typeface="Nunito"/>
              <a:cs typeface="Nunito"/>
              <a:sym typeface="Nunito"/>
            </a:endParaRPr>
          </a:p>
        </p:txBody>
      </p:sp>
      <p:sp>
        <p:nvSpPr>
          <p:cNvPr id="217" name="Google Shape;217;p21"/>
          <p:cNvSpPr/>
          <p:nvPr/>
        </p:nvSpPr>
        <p:spPr>
          <a:xfrm>
            <a:off x="7787630" y="5090950"/>
            <a:ext cx="1747200" cy="9108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select balance x+100 after first transaction ends</a:t>
            </a:r>
            <a:endParaRPr/>
          </a:p>
        </p:txBody>
      </p:sp>
      <p:cxnSp>
        <p:nvCxnSpPr>
          <p:cNvPr id="218" name="Google Shape;218;p21"/>
          <p:cNvCxnSpPr>
            <a:stCxn id="212" idx="3"/>
            <a:endCxn id="217" idx="1"/>
          </p:cNvCxnSpPr>
          <p:nvPr/>
        </p:nvCxnSpPr>
        <p:spPr>
          <a:xfrm flipH="1" rot="-5400000">
            <a:off x="7268938" y="5027525"/>
            <a:ext cx="685800" cy="351600"/>
          </a:xfrm>
          <a:prstGeom prst="bentConnector2">
            <a:avLst/>
          </a:prstGeom>
          <a:noFill/>
          <a:ln cap="flat" cmpd="sng" w="9525">
            <a:solidFill>
              <a:schemeClr val="dk2"/>
            </a:solidFill>
            <a:prstDash val="solid"/>
            <a:round/>
            <a:headEnd len="med" w="med" type="none"/>
            <a:tailEnd len="med" w="med" type="triangle"/>
          </a:ln>
        </p:spPr>
      </p:cxnSp>
      <p:sp>
        <p:nvSpPr>
          <p:cNvPr id="219" name="Google Shape;219;p21"/>
          <p:cNvSpPr/>
          <p:nvPr/>
        </p:nvSpPr>
        <p:spPr>
          <a:xfrm>
            <a:off x="10168480" y="5090950"/>
            <a:ext cx="1747200" cy="9108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a:t>Update balance with x+100-100</a:t>
            </a:r>
            <a:endParaRPr/>
          </a:p>
        </p:txBody>
      </p:sp>
      <p:cxnSp>
        <p:nvCxnSpPr>
          <p:cNvPr id="220" name="Google Shape;220;p21"/>
          <p:cNvCxnSpPr>
            <a:stCxn id="217" idx="3"/>
            <a:endCxn id="219" idx="1"/>
          </p:cNvCxnSpPr>
          <p:nvPr/>
        </p:nvCxnSpPr>
        <p:spPr>
          <a:xfrm>
            <a:off x="9534830" y="5546350"/>
            <a:ext cx="633600" cy="600"/>
          </a:xfrm>
          <a:prstGeom prst="bentConnector3">
            <a:avLst>
              <a:gd fmla="val 50004" name="adj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2"/>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a:t>Duplicate order Issue</a:t>
            </a:r>
            <a:endParaRPr/>
          </a:p>
        </p:txBody>
      </p:sp>
      <p:sp>
        <p:nvSpPr>
          <p:cNvPr id="227" name="Google Shape;227;p22"/>
          <p:cNvSpPr txBox="1"/>
          <p:nvPr>
            <p:ph idx="1" type="subTitle"/>
          </p:nvPr>
        </p:nvSpPr>
        <p:spPr>
          <a:xfrm>
            <a:off x="458700" y="1137075"/>
            <a:ext cx="11274600" cy="5164200"/>
          </a:xfrm>
          <a:prstGeom prst="rect">
            <a:avLst/>
          </a:prstGeom>
        </p:spPr>
        <p:txBody>
          <a:bodyPr anchorCtr="0" anchor="t" bIns="45700" lIns="91425" spcFirstLastPara="1" rIns="91425" wrap="square" tIns="45700">
            <a:noAutofit/>
          </a:bodyPr>
          <a:lstStyle/>
          <a:p>
            <a:pPr indent="-342900" lvl="0" marL="457200" rtl="0" algn="l">
              <a:spcBef>
                <a:spcPts val="1000"/>
              </a:spcBef>
              <a:spcAft>
                <a:spcPts val="0"/>
              </a:spcAft>
              <a:buSzPts val="1800"/>
              <a:buChar char="•"/>
            </a:pPr>
            <a:r>
              <a:rPr lang="en-US" sz="1800"/>
              <a:t>There are cases where there is duplicate order created in order_item table with same pre_order_id(single pre order). </a:t>
            </a:r>
            <a:endParaRPr sz="1800"/>
          </a:p>
          <a:p>
            <a:pPr indent="-342900" lvl="0" marL="457200" rtl="0" algn="l">
              <a:spcBef>
                <a:spcPts val="0"/>
              </a:spcBef>
              <a:spcAft>
                <a:spcPts val="0"/>
              </a:spcAft>
              <a:buSzPts val="1800"/>
              <a:buChar char="•"/>
            </a:pPr>
            <a:r>
              <a:rPr lang="en-US" sz="1800"/>
              <a:t>To solve this we can have a </a:t>
            </a:r>
            <a:r>
              <a:rPr b="1" lang="en-US" sz="1800"/>
              <a:t>unique key on pre_order_id in order_item table</a:t>
            </a:r>
            <a:r>
              <a:rPr lang="en-US" sz="1800"/>
              <a:t>.</a:t>
            </a:r>
            <a:endParaRPr sz="1800"/>
          </a:p>
          <a:p>
            <a:pPr indent="-342900" lvl="0" marL="457200" rtl="0" algn="l">
              <a:spcBef>
                <a:spcPts val="0"/>
              </a:spcBef>
              <a:spcAft>
                <a:spcPts val="0"/>
              </a:spcAft>
              <a:buSzPts val="1800"/>
              <a:buChar char="•"/>
            </a:pPr>
            <a:r>
              <a:rPr lang="en-US" sz="1800"/>
              <a:t>For existing duplicate records have to remove the pre_order_id from the column of duplicate order and add a reason “duplicate order” in the metadata.</a:t>
            </a:r>
            <a:endParaRPr sz="1800"/>
          </a:p>
        </p:txBody>
      </p:sp>
      <p:sp>
        <p:nvSpPr>
          <p:cNvPr id="228" name="Google Shape;228;p22"/>
          <p:cNvSpPr txBox="1"/>
          <p:nvPr>
            <p:ph idx="12" type="sldNum"/>
          </p:nvPr>
        </p:nvSpPr>
        <p:spPr>
          <a:xfrm>
            <a:off x="11733276" y="6414377"/>
            <a:ext cx="458700" cy="4437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3"/>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a:t>Payout Callback</a:t>
            </a:r>
            <a:endParaRPr/>
          </a:p>
        </p:txBody>
      </p:sp>
      <p:sp>
        <p:nvSpPr>
          <p:cNvPr id="235" name="Google Shape;235;p23"/>
          <p:cNvSpPr txBox="1"/>
          <p:nvPr>
            <p:ph idx="1" type="subTitle"/>
          </p:nvPr>
        </p:nvSpPr>
        <p:spPr>
          <a:xfrm>
            <a:off x="458700" y="1137075"/>
            <a:ext cx="11274600" cy="5164200"/>
          </a:xfrm>
          <a:prstGeom prst="rect">
            <a:avLst/>
          </a:prstGeom>
        </p:spPr>
        <p:txBody>
          <a:bodyPr anchorCtr="0" anchor="t" bIns="45700" lIns="91425" spcFirstLastPara="1" rIns="91425" wrap="square" tIns="45700">
            <a:noAutofit/>
          </a:bodyPr>
          <a:lstStyle/>
          <a:p>
            <a:pPr indent="-342900" lvl="0" marL="457200" rtl="0" algn="l">
              <a:spcBef>
                <a:spcPts val="1000"/>
              </a:spcBef>
              <a:spcAft>
                <a:spcPts val="0"/>
              </a:spcAft>
              <a:buSzPts val="1800"/>
              <a:buChar char="•"/>
            </a:pPr>
            <a:r>
              <a:rPr lang="en-US" sz="1800"/>
              <a:t>On callback of every MPesa payout, add the external transaction id of safaricom in the tx_metadata of the transaction so that it will be visible in transaction statement API and in KOKO Admin.</a:t>
            </a:r>
            <a:endParaRPr sz="1800"/>
          </a:p>
        </p:txBody>
      </p:sp>
      <p:sp>
        <p:nvSpPr>
          <p:cNvPr id="236" name="Google Shape;236;p23"/>
          <p:cNvSpPr txBox="1"/>
          <p:nvPr>
            <p:ph idx="12" type="sldNum"/>
          </p:nvPr>
        </p:nvSpPr>
        <p:spPr>
          <a:xfrm>
            <a:off x="11733276" y="6414377"/>
            <a:ext cx="458700" cy="4437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41" name="Shape 241"/>
        <p:cNvGrpSpPr/>
        <p:nvPr/>
      </p:nvGrpSpPr>
      <p:grpSpPr>
        <a:xfrm>
          <a:off x="0" y="0"/>
          <a:ext cx="0" cy="0"/>
          <a:chOff x="0" y="0"/>
          <a:chExt cx="0" cy="0"/>
        </a:xfrm>
      </p:grpSpPr>
      <p:sp>
        <p:nvSpPr>
          <p:cNvPr id="242" name="Google Shape;242;p24"/>
          <p:cNvSpPr txBox="1"/>
          <p:nvPr>
            <p:ph type="title"/>
          </p:nvPr>
        </p:nvSpPr>
        <p:spPr>
          <a:xfrm>
            <a:off x="1200150" y="91443"/>
            <a:ext cx="10533000" cy="783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a:t>Duplicate Transaction Issue</a:t>
            </a:r>
            <a:endParaRPr/>
          </a:p>
        </p:txBody>
      </p:sp>
      <p:sp>
        <p:nvSpPr>
          <p:cNvPr id="243" name="Google Shape;243;p24"/>
          <p:cNvSpPr txBox="1"/>
          <p:nvPr>
            <p:ph idx="1" type="subTitle"/>
          </p:nvPr>
        </p:nvSpPr>
        <p:spPr>
          <a:xfrm>
            <a:off x="458700" y="1137075"/>
            <a:ext cx="11274600" cy="1847100"/>
          </a:xfrm>
          <a:prstGeom prst="rect">
            <a:avLst/>
          </a:prstGeom>
        </p:spPr>
        <p:txBody>
          <a:bodyPr anchorCtr="0" anchor="t" bIns="45700" lIns="91425" spcFirstLastPara="1" rIns="91425" wrap="square" tIns="45700">
            <a:noAutofit/>
          </a:bodyPr>
          <a:lstStyle/>
          <a:p>
            <a:pPr indent="-342900" lvl="0" marL="457200" rtl="0" algn="l">
              <a:spcBef>
                <a:spcPts val="1000"/>
              </a:spcBef>
              <a:spcAft>
                <a:spcPts val="0"/>
              </a:spcAft>
              <a:buSzPts val="1800"/>
              <a:buChar char="•"/>
            </a:pPr>
            <a:r>
              <a:rPr lang="en-US" sz="1800"/>
              <a:t>There are some cases where safaricom calls our system twice at the same time. Which leads to a duplicate transaction in the system with the same external reference</a:t>
            </a:r>
            <a:r>
              <a:rPr lang="en-US" sz="1800"/>
              <a:t> id</a:t>
            </a:r>
            <a:r>
              <a:rPr lang="en-US" sz="1800"/>
              <a:t>.</a:t>
            </a:r>
            <a:endParaRPr sz="1800"/>
          </a:p>
          <a:p>
            <a:pPr indent="-342900" lvl="0" marL="457200" rtl="0" algn="l">
              <a:spcBef>
                <a:spcPts val="0"/>
              </a:spcBef>
              <a:spcAft>
                <a:spcPts val="0"/>
              </a:spcAft>
              <a:buSzPts val="1800"/>
              <a:buChar char="•"/>
            </a:pPr>
            <a:r>
              <a:rPr lang="en-US" sz="1800"/>
              <a:t>Have to create a additional column external_unique_ref, it will store the transaction id of the safaricom.</a:t>
            </a:r>
            <a:endParaRPr sz="1800"/>
          </a:p>
          <a:p>
            <a:pPr indent="-342900" lvl="0" marL="457200" rtl="0" algn="l">
              <a:spcBef>
                <a:spcPts val="0"/>
              </a:spcBef>
              <a:spcAft>
                <a:spcPts val="0"/>
              </a:spcAft>
              <a:buSzPts val="1800"/>
              <a:buChar char="•"/>
            </a:pPr>
            <a:r>
              <a:rPr lang="en-US" sz="1800"/>
              <a:t>external_unique_ref will be unique key so it will handle the duplicate transaction issues that happening today.</a:t>
            </a:r>
            <a:endParaRPr sz="1800"/>
          </a:p>
        </p:txBody>
      </p:sp>
      <p:sp>
        <p:nvSpPr>
          <p:cNvPr id="244" name="Google Shape;244;p24"/>
          <p:cNvSpPr txBox="1"/>
          <p:nvPr>
            <p:ph idx="12" type="sldNum"/>
          </p:nvPr>
        </p:nvSpPr>
        <p:spPr>
          <a:xfrm>
            <a:off x="11733276" y="6414377"/>
            <a:ext cx="458700" cy="4437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
        <p:nvSpPr>
          <p:cNvPr id="245" name="Google Shape;245;p24"/>
          <p:cNvSpPr/>
          <p:nvPr/>
        </p:nvSpPr>
        <p:spPr>
          <a:xfrm>
            <a:off x="130300" y="3956075"/>
            <a:ext cx="1421400" cy="9240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Safaricom</a:t>
            </a:r>
            <a:endParaRPr/>
          </a:p>
        </p:txBody>
      </p:sp>
      <p:cxnSp>
        <p:nvCxnSpPr>
          <p:cNvPr id="246" name="Google Shape;246;p24"/>
          <p:cNvCxnSpPr>
            <a:stCxn id="245" idx="6"/>
            <a:endCxn id="247" idx="1"/>
          </p:cNvCxnSpPr>
          <p:nvPr/>
        </p:nvCxnSpPr>
        <p:spPr>
          <a:xfrm flipH="1" rot="10800000">
            <a:off x="1551700" y="3731075"/>
            <a:ext cx="817200" cy="687000"/>
          </a:xfrm>
          <a:prstGeom prst="bentConnector3">
            <a:avLst>
              <a:gd fmla="val 49998" name="adj1"/>
            </a:avLst>
          </a:prstGeom>
          <a:noFill/>
          <a:ln cap="flat" cmpd="sng" w="9525">
            <a:solidFill>
              <a:schemeClr val="dk2"/>
            </a:solidFill>
            <a:prstDash val="solid"/>
            <a:round/>
            <a:headEnd len="med" w="med" type="none"/>
            <a:tailEnd len="med" w="med" type="triangle"/>
          </a:ln>
        </p:spPr>
      </p:cxnSp>
      <p:sp>
        <p:nvSpPr>
          <p:cNvPr id="247" name="Google Shape;247;p24"/>
          <p:cNvSpPr/>
          <p:nvPr/>
        </p:nvSpPr>
        <p:spPr>
          <a:xfrm>
            <a:off x="2368875" y="3304550"/>
            <a:ext cx="1279200" cy="8529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KOKO Core topup API - tx1</a:t>
            </a:r>
            <a:endParaRPr/>
          </a:p>
        </p:txBody>
      </p:sp>
      <p:sp>
        <p:nvSpPr>
          <p:cNvPr id="248" name="Google Shape;248;p24"/>
          <p:cNvSpPr/>
          <p:nvPr/>
        </p:nvSpPr>
        <p:spPr>
          <a:xfrm>
            <a:off x="2368875" y="4868225"/>
            <a:ext cx="1279200" cy="8529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KOKO Core topup API - tx2</a:t>
            </a:r>
            <a:endParaRPr/>
          </a:p>
        </p:txBody>
      </p:sp>
      <p:cxnSp>
        <p:nvCxnSpPr>
          <p:cNvPr id="249" name="Google Shape;249;p24"/>
          <p:cNvCxnSpPr>
            <a:stCxn id="245" idx="6"/>
            <a:endCxn id="248" idx="1"/>
          </p:cNvCxnSpPr>
          <p:nvPr/>
        </p:nvCxnSpPr>
        <p:spPr>
          <a:xfrm>
            <a:off x="1551700" y="4418075"/>
            <a:ext cx="817200" cy="876600"/>
          </a:xfrm>
          <a:prstGeom prst="bentConnector3">
            <a:avLst>
              <a:gd fmla="val 49998" name="adj1"/>
            </a:avLst>
          </a:prstGeom>
          <a:noFill/>
          <a:ln cap="flat" cmpd="sng" w="9525">
            <a:solidFill>
              <a:schemeClr val="dk2"/>
            </a:solidFill>
            <a:prstDash val="solid"/>
            <a:round/>
            <a:headEnd len="med" w="med" type="none"/>
            <a:tailEnd len="med" w="med" type="triangle"/>
          </a:ln>
        </p:spPr>
      </p:cxnSp>
      <p:sp>
        <p:nvSpPr>
          <p:cNvPr id="250" name="Google Shape;250;p24"/>
          <p:cNvSpPr/>
          <p:nvPr/>
        </p:nvSpPr>
        <p:spPr>
          <a:xfrm>
            <a:off x="4358775" y="3791225"/>
            <a:ext cx="1349800" cy="1314750"/>
          </a:xfrm>
          <a:prstGeom prst="flowChartMagneticDisk">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commit</a:t>
            </a:r>
            <a:endParaRPr/>
          </a:p>
          <a:p>
            <a:pPr indent="0" lvl="0" marL="0" rtl="0" algn="l">
              <a:spcBef>
                <a:spcPts val="0"/>
              </a:spcBef>
              <a:spcAft>
                <a:spcPts val="0"/>
              </a:spcAft>
              <a:buNone/>
            </a:pPr>
            <a:r>
              <a:rPr lang="en-US"/>
              <a:t>tx1</a:t>
            </a:r>
            <a:endParaRPr/>
          </a:p>
          <a:p>
            <a:pPr indent="0" lvl="0" marL="0" rtl="0" algn="l">
              <a:spcBef>
                <a:spcPts val="0"/>
              </a:spcBef>
              <a:spcAft>
                <a:spcPts val="0"/>
              </a:spcAft>
              <a:buNone/>
            </a:pPr>
            <a:r>
              <a:rPr lang="en-US"/>
              <a:t>tx2(dupliate transaction)</a:t>
            </a:r>
            <a:endParaRPr/>
          </a:p>
        </p:txBody>
      </p:sp>
      <p:cxnSp>
        <p:nvCxnSpPr>
          <p:cNvPr id="251" name="Google Shape;251;p24"/>
          <p:cNvCxnSpPr>
            <a:stCxn id="247" idx="3"/>
            <a:endCxn id="250" idx="2"/>
          </p:cNvCxnSpPr>
          <p:nvPr/>
        </p:nvCxnSpPr>
        <p:spPr>
          <a:xfrm>
            <a:off x="3648075" y="3731000"/>
            <a:ext cx="710700" cy="717600"/>
          </a:xfrm>
          <a:prstGeom prst="bentConnector3">
            <a:avLst>
              <a:gd fmla="val 50000" name="adj1"/>
            </a:avLst>
          </a:prstGeom>
          <a:noFill/>
          <a:ln cap="flat" cmpd="sng" w="9525">
            <a:solidFill>
              <a:schemeClr val="dk2"/>
            </a:solidFill>
            <a:prstDash val="solid"/>
            <a:round/>
            <a:headEnd len="med" w="med" type="none"/>
            <a:tailEnd len="med" w="med" type="triangle"/>
          </a:ln>
        </p:spPr>
      </p:cxnSp>
      <p:cxnSp>
        <p:nvCxnSpPr>
          <p:cNvPr id="252" name="Google Shape;252;p24"/>
          <p:cNvCxnSpPr>
            <a:stCxn id="248" idx="3"/>
            <a:endCxn id="250" idx="2"/>
          </p:cNvCxnSpPr>
          <p:nvPr/>
        </p:nvCxnSpPr>
        <p:spPr>
          <a:xfrm flipH="1" rot="10800000">
            <a:off x="3648075" y="4448675"/>
            <a:ext cx="710700" cy="846000"/>
          </a:xfrm>
          <a:prstGeom prst="bentConnector3">
            <a:avLst>
              <a:gd fmla="val 50000" name="adj1"/>
            </a:avLst>
          </a:prstGeom>
          <a:noFill/>
          <a:ln cap="flat" cmpd="sng" w="9525">
            <a:solidFill>
              <a:schemeClr val="dk2"/>
            </a:solidFill>
            <a:prstDash val="solid"/>
            <a:round/>
            <a:headEnd len="med" w="med" type="none"/>
            <a:tailEnd len="med" w="med" type="triangle"/>
          </a:ln>
        </p:spPr>
      </p:cxnSp>
      <p:cxnSp>
        <p:nvCxnSpPr>
          <p:cNvPr id="253" name="Google Shape;253;p24"/>
          <p:cNvCxnSpPr/>
          <p:nvPr/>
        </p:nvCxnSpPr>
        <p:spPr>
          <a:xfrm flipH="1" rot="5400000">
            <a:off x="4346800" y="4453400"/>
            <a:ext cx="3897000" cy="12000"/>
          </a:xfrm>
          <a:prstGeom prst="bentConnector3">
            <a:avLst>
              <a:gd fmla="val 50000" name="adj1"/>
            </a:avLst>
          </a:prstGeom>
          <a:noFill/>
          <a:ln cap="flat" cmpd="sng" w="9525">
            <a:solidFill>
              <a:schemeClr val="dk2"/>
            </a:solidFill>
            <a:prstDash val="solid"/>
            <a:round/>
            <a:headEnd len="med" w="med" type="none"/>
            <a:tailEnd len="med" w="med" type="none"/>
          </a:ln>
        </p:spPr>
      </p:cxnSp>
      <p:sp>
        <p:nvSpPr>
          <p:cNvPr id="254" name="Google Shape;254;p24"/>
          <p:cNvSpPr/>
          <p:nvPr/>
        </p:nvSpPr>
        <p:spPr>
          <a:xfrm>
            <a:off x="6419275" y="3897413"/>
            <a:ext cx="1421400" cy="9240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Safaricom</a:t>
            </a:r>
            <a:endParaRPr/>
          </a:p>
        </p:txBody>
      </p:sp>
      <p:cxnSp>
        <p:nvCxnSpPr>
          <p:cNvPr id="255" name="Google Shape;255;p24"/>
          <p:cNvCxnSpPr>
            <a:stCxn id="254" idx="6"/>
            <a:endCxn id="256" idx="1"/>
          </p:cNvCxnSpPr>
          <p:nvPr/>
        </p:nvCxnSpPr>
        <p:spPr>
          <a:xfrm flipH="1" rot="10800000">
            <a:off x="7840675" y="3672413"/>
            <a:ext cx="817200" cy="687000"/>
          </a:xfrm>
          <a:prstGeom prst="bentConnector3">
            <a:avLst>
              <a:gd fmla="val 49998" name="adj1"/>
            </a:avLst>
          </a:prstGeom>
          <a:noFill/>
          <a:ln cap="flat" cmpd="sng" w="9525">
            <a:solidFill>
              <a:schemeClr val="dk2"/>
            </a:solidFill>
            <a:prstDash val="solid"/>
            <a:round/>
            <a:headEnd len="med" w="med" type="none"/>
            <a:tailEnd len="med" w="med" type="triangle"/>
          </a:ln>
        </p:spPr>
      </p:cxnSp>
      <p:sp>
        <p:nvSpPr>
          <p:cNvPr id="256" name="Google Shape;256;p24"/>
          <p:cNvSpPr/>
          <p:nvPr/>
        </p:nvSpPr>
        <p:spPr>
          <a:xfrm>
            <a:off x="8657850" y="3245888"/>
            <a:ext cx="1279200" cy="8529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KOKO Core topup API - tx1</a:t>
            </a:r>
            <a:endParaRPr/>
          </a:p>
        </p:txBody>
      </p:sp>
      <p:sp>
        <p:nvSpPr>
          <p:cNvPr id="257" name="Google Shape;257;p24"/>
          <p:cNvSpPr/>
          <p:nvPr/>
        </p:nvSpPr>
        <p:spPr>
          <a:xfrm>
            <a:off x="8657850" y="4809563"/>
            <a:ext cx="1279200" cy="8529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KOKO Core topup API - tx2</a:t>
            </a:r>
            <a:endParaRPr/>
          </a:p>
        </p:txBody>
      </p:sp>
      <p:cxnSp>
        <p:nvCxnSpPr>
          <p:cNvPr id="258" name="Google Shape;258;p24"/>
          <p:cNvCxnSpPr>
            <a:stCxn id="254" idx="6"/>
            <a:endCxn id="257" idx="1"/>
          </p:cNvCxnSpPr>
          <p:nvPr/>
        </p:nvCxnSpPr>
        <p:spPr>
          <a:xfrm>
            <a:off x="7840675" y="4359413"/>
            <a:ext cx="817200" cy="876600"/>
          </a:xfrm>
          <a:prstGeom prst="bentConnector3">
            <a:avLst>
              <a:gd fmla="val 49998" name="adj1"/>
            </a:avLst>
          </a:prstGeom>
          <a:noFill/>
          <a:ln cap="flat" cmpd="sng" w="9525">
            <a:solidFill>
              <a:schemeClr val="dk2"/>
            </a:solidFill>
            <a:prstDash val="solid"/>
            <a:round/>
            <a:headEnd len="med" w="med" type="none"/>
            <a:tailEnd len="med" w="med" type="triangle"/>
          </a:ln>
        </p:spPr>
      </p:cxnSp>
      <p:sp>
        <p:nvSpPr>
          <p:cNvPr id="259" name="Google Shape;259;p24"/>
          <p:cNvSpPr/>
          <p:nvPr/>
        </p:nvSpPr>
        <p:spPr>
          <a:xfrm>
            <a:off x="10647750" y="3732563"/>
            <a:ext cx="1349800" cy="1314750"/>
          </a:xfrm>
          <a:prstGeom prst="flowChartMagneticDisk">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commit</a:t>
            </a:r>
            <a:endParaRPr/>
          </a:p>
          <a:p>
            <a:pPr indent="0" lvl="0" marL="0" rtl="0" algn="l">
              <a:spcBef>
                <a:spcPts val="0"/>
              </a:spcBef>
              <a:spcAft>
                <a:spcPts val="0"/>
              </a:spcAft>
              <a:buNone/>
            </a:pPr>
            <a:r>
              <a:rPr lang="en-US"/>
              <a:t>tx1</a:t>
            </a:r>
            <a:endParaRPr/>
          </a:p>
          <a:p>
            <a:pPr indent="0" lvl="0" marL="0" rtl="0" algn="l">
              <a:spcBef>
                <a:spcPts val="0"/>
              </a:spcBef>
              <a:spcAft>
                <a:spcPts val="0"/>
              </a:spcAft>
              <a:buNone/>
            </a:pPr>
            <a:r>
              <a:t/>
            </a:r>
            <a:endParaRPr/>
          </a:p>
        </p:txBody>
      </p:sp>
      <p:cxnSp>
        <p:nvCxnSpPr>
          <p:cNvPr id="260" name="Google Shape;260;p24"/>
          <p:cNvCxnSpPr>
            <a:stCxn id="256" idx="3"/>
            <a:endCxn id="259" idx="2"/>
          </p:cNvCxnSpPr>
          <p:nvPr/>
        </p:nvCxnSpPr>
        <p:spPr>
          <a:xfrm>
            <a:off x="9937050" y="3672338"/>
            <a:ext cx="710700" cy="717600"/>
          </a:xfrm>
          <a:prstGeom prst="bentConnector3">
            <a:avLst>
              <a:gd fmla="val 50000" name="adj1"/>
            </a:avLst>
          </a:prstGeom>
          <a:noFill/>
          <a:ln cap="flat" cmpd="sng" w="9525">
            <a:solidFill>
              <a:schemeClr val="dk2"/>
            </a:solidFill>
            <a:prstDash val="solid"/>
            <a:round/>
            <a:headEnd len="med" w="med" type="none"/>
            <a:tailEnd len="med" w="med" type="triangle"/>
          </a:ln>
        </p:spPr>
      </p:cxnSp>
      <p:sp>
        <p:nvSpPr>
          <p:cNvPr id="261" name="Google Shape;261;p24"/>
          <p:cNvSpPr txBox="1"/>
          <p:nvPr/>
        </p:nvSpPr>
        <p:spPr>
          <a:xfrm>
            <a:off x="7000125" y="2641325"/>
            <a:ext cx="4844400" cy="44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latin typeface="Nunito"/>
                <a:ea typeface="Nunito"/>
                <a:cs typeface="Nunito"/>
                <a:sym typeface="Nunito"/>
              </a:rPr>
              <a:t>Additional column transaction_external_id(unique key)</a:t>
            </a:r>
            <a:endParaRPr>
              <a:latin typeface="Nunito"/>
              <a:ea typeface="Nunito"/>
              <a:cs typeface="Nunito"/>
              <a:sym typeface="Nunito"/>
            </a:endParaRPr>
          </a:p>
        </p:txBody>
      </p:sp>
      <p:cxnSp>
        <p:nvCxnSpPr>
          <p:cNvPr id="262" name="Google Shape;262;p24"/>
          <p:cNvCxnSpPr>
            <a:stCxn id="257" idx="3"/>
          </p:cNvCxnSpPr>
          <p:nvPr/>
        </p:nvCxnSpPr>
        <p:spPr>
          <a:xfrm>
            <a:off x="9937050" y="5236013"/>
            <a:ext cx="829800" cy="11100"/>
          </a:xfrm>
          <a:prstGeom prst="bentConnector3">
            <a:avLst>
              <a:gd fmla="val 50000" name="adj1"/>
            </a:avLst>
          </a:prstGeom>
          <a:noFill/>
          <a:ln cap="flat" cmpd="sng" w="9525">
            <a:solidFill>
              <a:schemeClr val="dk2"/>
            </a:solidFill>
            <a:prstDash val="solid"/>
            <a:round/>
            <a:headEnd len="med" w="med" type="none"/>
            <a:tailEnd len="med" w="med" type="triangle"/>
          </a:ln>
        </p:spPr>
      </p:cxnSp>
      <p:sp>
        <p:nvSpPr>
          <p:cNvPr id="263" name="Google Shape;263;p24"/>
          <p:cNvSpPr/>
          <p:nvPr/>
        </p:nvSpPr>
        <p:spPr>
          <a:xfrm>
            <a:off x="10789975" y="5019725"/>
            <a:ext cx="458700" cy="443700"/>
          </a:xfrm>
          <a:prstGeom prst="mathMultiply">
            <a:avLst>
              <a:gd fmla="val 23520" name="adj1"/>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